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8288000" cy="10287000"/>
  <p:notesSz cx="6858000" cy="9144000"/>
  <p:embeddedFontLst>
    <p:embeddedFont>
      <p:font typeface="Canva Sans" panose="020B0604020202020204" charset="0"/>
      <p:regular r:id="rId20"/>
    </p:embeddedFont>
    <p:embeddedFont>
      <p:font typeface="Gagalin" panose="020B0604020202020204" charset="0"/>
      <p:regular r:id="rId21"/>
    </p:embeddedFont>
    <p:embeddedFont>
      <p:font typeface="IBM Plex Sans" panose="020B0503050203000203" pitchFamily="34" charset="0"/>
      <p:regular r:id="rId22"/>
    </p:embeddedFont>
    <p:embeddedFont>
      <p:font typeface="Telegraf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50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disha03Biswas/AI-Mental-Health-Companion-Chatbot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" TargetMode="External"/><Relationship Id="rId7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twilio.com/docs" TargetMode="External"/><Relationship Id="rId5" Type="http://schemas.openxmlformats.org/officeDocument/2006/relationships/hyperlink" Target="https://docs.streamlit.io" TargetMode="External"/><Relationship Id="rId4" Type="http://schemas.openxmlformats.org/officeDocument/2006/relationships/hyperlink" Target="https://fastapi.tiangolo.com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disha03Biswas/AI-Mental-Health-Companion-Chatbot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416465" y="879937"/>
            <a:ext cx="7453924" cy="9407063"/>
          </a:xfrm>
          <a:custGeom>
            <a:avLst/>
            <a:gdLst/>
            <a:ahLst/>
            <a:cxnLst/>
            <a:rect l="l" t="t" r="r" b="b"/>
            <a:pathLst>
              <a:path w="7453924" h="9407063">
                <a:moveTo>
                  <a:pt x="0" y="0"/>
                </a:moveTo>
                <a:lnTo>
                  <a:pt x="7453924" y="0"/>
                </a:lnTo>
                <a:lnTo>
                  <a:pt x="7453924" y="9407063"/>
                </a:lnTo>
                <a:lnTo>
                  <a:pt x="0" y="94070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46518" t="-3109" r="-13735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40986" y="428607"/>
            <a:ext cx="2839493" cy="902660"/>
          </a:xfrm>
          <a:custGeom>
            <a:avLst/>
            <a:gdLst/>
            <a:ahLst/>
            <a:cxnLst/>
            <a:rect l="l" t="t" r="r" b="b"/>
            <a:pathLst>
              <a:path w="2839493" h="902660">
                <a:moveTo>
                  <a:pt x="0" y="0"/>
                </a:moveTo>
                <a:lnTo>
                  <a:pt x="2839493" y="0"/>
                </a:lnTo>
                <a:lnTo>
                  <a:pt x="2839493" y="902660"/>
                </a:lnTo>
                <a:lnTo>
                  <a:pt x="0" y="9026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40986" y="2355665"/>
            <a:ext cx="9546101" cy="29744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392"/>
              </a:lnSpc>
            </a:pPr>
            <a:r>
              <a:rPr lang="en-US" sz="957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AI Mental Health Therapist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40986" y="5421848"/>
            <a:ext cx="8368574" cy="7694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889"/>
              </a:lnSpc>
            </a:pPr>
            <a:r>
              <a:rPr lang="en-US" sz="4206" spc="17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W</a:t>
            </a:r>
            <a:r>
              <a:rPr lang="en-US" sz="4206" u="none" strike="noStrike" spc="17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ith Google MedGemma LLM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40986" y="7547610"/>
            <a:ext cx="8078946" cy="2739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90"/>
              </a:lnSpc>
              <a:spcBef>
                <a:spcPct val="0"/>
              </a:spcBef>
            </a:pPr>
            <a:r>
              <a:rPr lang="en-US" sz="3300" spc="138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Presented By:</a:t>
            </a:r>
          </a:p>
          <a:p>
            <a:pPr algn="l">
              <a:lnSpc>
                <a:spcPts val="4290"/>
              </a:lnSpc>
              <a:spcBef>
                <a:spcPct val="0"/>
              </a:spcBef>
            </a:pPr>
            <a:r>
              <a:rPr lang="en-US" sz="3300" spc="138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1.Student Name : BIDISHA BISWAS</a:t>
            </a:r>
          </a:p>
          <a:p>
            <a:pPr algn="l">
              <a:lnSpc>
                <a:spcPts val="4290"/>
              </a:lnSpc>
              <a:spcBef>
                <a:spcPct val="0"/>
              </a:spcBef>
            </a:pPr>
            <a:r>
              <a:rPr lang="en-US" sz="3300" spc="138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2.College Name : PARUL UNIVERSITY </a:t>
            </a:r>
          </a:p>
          <a:p>
            <a:pPr algn="l">
              <a:lnSpc>
                <a:spcPts val="4290"/>
              </a:lnSpc>
              <a:spcBef>
                <a:spcPct val="0"/>
              </a:spcBef>
            </a:pPr>
            <a:r>
              <a:rPr lang="en-US" sz="3300" spc="138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3.Department : CSE (AI)</a:t>
            </a:r>
          </a:p>
          <a:p>
            <a:pPr algn="l">
              <a:lnSpc>
                <a:spcPts val="4290"/>
              </a:lnSpc>
              <a:spcBef>
                <a:spcPct val="0"/>
              </a:spcBef>
            </a:pPr>
            <a:endParaRPr lang="en-US" sz="3300" spc="138">
              <a:solidFill>
                <a:srgbClr val="FFFFFF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2483010"/>
            <a:ext cx="16230600" cy="3086100"/>
            <a:chOff x="0" y="0"/>
            <a:chExt cx="4274726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812800"/>
            </a:xfrm>
            <a:custGeom>
              <a:avLst/>
              <a:gdLst/>
              <a:ahLst/>
              <a:cxnLst/>
              <a:rect l="l" t="t" r="r" b="b"/>
              <a:pathLst>
                <a:path w="4274726" h="812800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788473"/>
                  </a:lnTo>
                  <a:cubicBezTo>
                    <a:pt x="4274726" y="801909"/>
                    <a:pt x="4263834" y="812800"/>
                    <a:pt x="4250399" y="812800"/>
                  </a:cubicBezTo>
                  <a:lnTo>
                    <a:pt x="24327" y="812800"/>
                  </a:lnTo>
                  <a:cubicBezTo>
                    <a:pt x="10891" y="812800"/>
                    <a:pt x="0" y="801909"/>
                    <a:pt x="0" y="788473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08418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14300"/>
              <a:ext cx="4274726" cy="9271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755642" lvl="1" indent="-377821" algn="l">
                <a:lnSpc>
                  <a:spcPts val="4899"/>
                </a:lnSpc>
                <a:buFont typeface="Arial"/>
                <a:buChar char="•"/>
              </a:pPr>
              <a:r>
                <a:rPr lang="en-US" sz="3499" spc="55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The complete project source code is hosted on GitHub for version control and easy access</a:t>
              </a:r>
            </a:p>
            <a:p>
              <a:pPr marL="755642" lvl="1" indent="-377821" algn="l">
                <a:lnSpc>
                  <a:spcPts val="4899"/>
                </a:lnSpc>
                <a:buFont typeface="Arial"/>
                <a:buChar char="•"/>
              </a:pPr>
              <a:r>
                <a:rPr lang="en-US" sz="3499" spc="55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Users can clone the repository and run the application locally</a:t>
              </a:r>
            </a:p>
            <a:p>
              <a:pPr marL="755642" lvl="1" indent="-377821" algn="l">
                <a:lnSpc>
                  <a:spcPts val="4899"/>
                </a:lnSpc>
                <a:buFont typeface="Arial"/>
                <a:buChar char="•"/>
              </a:pPr>
              <a:r>
                <a:rPr lang="en-US" sz="3499" spc="55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The project uses UV as the Python package and environment manager</a:t>
              </a:r>
            </a:p>
            <a:p>
              <a:pPr algn="ctr">
                <a:lnSpc>
                  <a:spcPts val="2800"/>
                </a:lnSpc>
              </a:pPr>
              <a:endParaRPr lang="en-US" sz="3499" spc="55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7403573"/>
            <a:ext cx="16230600" cy="1543050"/>
            <a:chOff x="0" y="0"/>
            <a:chExt cx="4274726" cy="406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274726" cy="406400"/>
            </a:xfrm>
            <a:custGeom>
              <a:avLst/>
              <a:gdLst/>
              <a:ahLst/>
              <a:cxnLst/>
              <a:rect l="l" t="t" r="r" b="b"/>
              <a:pathLst>
                <a:path w="4274726" h="406400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382073"/>
                  </a:lnTo>
                  <a:cubicBezTo>
                    <a:pt x="4274726" y="395509"/>
                    <a:pt x="4263834" y="406400"/>
                    <a:pt x="4250399" y="406400"/>
                  </a:cubicBezTo>
                  <a:lnTo>
                    <a:pt x="24327" y="406400"/>
                  </a:lnTo>
                  <a:cubicBezTo>
                    <a:pt x="10891" y="406400"/>
                    <a:pt x="0" y="395509"/>
                    <a:pt x="0" y="382073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084183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4274726" cy="520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30"/>
                </a:lnSpc>
              </a:pPr>
              <a:r>
                <a:rPr lang="en-US" sz="3450" u="sng" spc="55" dirty="0">
                  <a:solidFill>
                    <a:schemeClr val="bg1"/>
                  </a:solidFill>
                  <a:latin typeface="Telegraf"/>
                  <a:ea typeface="Telegraf"/>
                  <a:cs typeface="Telegraf"/>
                  <a:sym typeface="Telegraf"/>
                  <a:hlinkClick r:id="rId3" tooltip="https://github.com/Bidisha03Biswas/AI-Mental-Health-Companion-Chatbot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https://github.com/Bidisha03Biswas/AI-Mental-Health-Companion-Chatbot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783192" y="876300"/>
            <a:ext cx="12721617" cy="1224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22"/>
              </a:lnSpc>
            </a:pPr>
            <a:r>
              <a:rPr lang="en-US" sz="7094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Deployment &amp; Execution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6277135"/>
            <a:ext cx="8376038" cy="11264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20"/>
              </a:lnSpc>
              <a:spcBef>
                <a:spcPct val="0"/>
              </a:spcBef>
            </a:pPr>
            <a:r>
              <a:rPr lang="en-US" sz="6554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GitHub Repository:</a:t>
            </a:r>
          </a:p>
        </p:txBody>
      </p:sp>
      <p:sp>
        <p:nvSpPr>
          <p:cNvPr id="11" name="Freeform 11"/>
          <p:cNvSpPr/>
          <p:nvPr/>
        </p:nvSpPr>
        <p:spPr>
          <a:xfrm>
            <a:off x="15902652" y="9528711"/>
            <a:ext cx="2385348" cy="758289"/>
          </a:xfrm>
          <a:custGeom>
            <a:avLst/>
            <a:gdLst/>
            <a:ahLst/>
            <a:cxnLst/>
            <a:rect l="l" t="t" r="r" b="b"/>
            <a:pathLst>
              <a:path w="2385348" h="758289">
                <a:moveTo>
                  <a:pt x="0" y="0"/>
                </a:moveTo>
                <a:lnTo>
                  <a:pt x="2385348" y="0"/>
                </a:lnTo>
                <a:lnTo>
                  <a:pt x="2385348" y="758289"/>
                </a:lnTo>
                <a:lnTo>
                  <a:pt x="0" y="7582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43514" y="1987034"/>
            <a:ext cx="16600972" cy="7990406"/>
            <a:chOff x="0" y="0"/>
            <a:chExt cx="4372272" cy="210446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72272" cy="2104469"/>
            </a:xfrm>
            <a:custGeom>
              <a:avLst/>
              <a:gdLst/>
              <a:ahLst/>
              <a:cxnLst/>
              <a:rect l="l" t="t" r="r" b="b"/>
              <a:pathLst>
                <a:path w="4372272" h="2104469">
                  <a:moveTo>
                    <a:pt x="0" y="0"/>
                  </a:moveTo>
                  <a:lnTo>
                    <a:pt x="4372272" y="0"/>
                  </a:lnTo>
                  <a:lnTo>
                    <a:pt x="4372272" y="2104469"/>
                  </a:lnTo>
                  <a:lnTo>
                    <a:pt x="0" y="2104469"/>
                  </a:lnTo>
                  <a:close/>
                </a:path>
              </a:pathLst>
            </a:custGeom>
            <a:solidFill>
              <a:srgbClr val="0A3568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4372272" cy="2180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5599"/>
                </a:lnSpc>
              </a:pPr>
              <a:r>
                <a:rPr lang="en-US" sz="3999">
                  <a:solidFill>
                    <a:srgbClr val="FFFFFF"/>
                  </a:solidFill>
                  <a:latin typeface="Gagalin"/>
                  <a:ea typeface="Gagalin"/>
                  <a:cs typeface="Gagalin"/>
                  <a:sym typeface="Gagalin"/>
                </a:rPr>
                <a:t>1. </a:t>
              </a:r>
              <a:r>
                <a:rPr lang="en-US" sz="3999" u="sng">
                  <a:solidFill>
                    <a:srgbClr val="FFFFFF"/>
                  </a:solidFill>
                  <a:latin typeface="Gagalin"/>
                  <a:ea typeface="Gagalin"/>
                  <a:cs typeface="Gagalin"/>
                  <a:sym typeface="Gagalin"/>
                </a:rPr>
                <a:t>Install UV:</a:t>
              </a:r>
            </a:p>
            <a:p>
              <a:pPr marL="690872" lvl="1" indent="-345436" algn="l">
                <a:lnSpc>
                  <a:spcPts val="4479"/>
                </a:lnSpc>
                <a:buFont typeface="Arial"/>
                <a:buChar char="•"/>
              </a:pPr>
              <a:r>
                <a:rPr lang="en-US" sz="31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Download and install UV (Python package manager)</a:t>
              </a:r>
            </a:p>
            <a:p>
              <a:pPr marL="690872" lvl="1" indent="-345436" algn="l">
                <a:lnSpc>
                  <a:spcPts val="4479"/>
                </a:lnSpc>
                <a:buFont typeface="Arial"/>
                <a:buChar char="•"/>
              </a:pPr>
              <a:r>
                <a:rPr lang="en-US" sz="31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Used to manage dependencies and run the application efficiently</a:t>
              </a:r>
            </a:p>
            <a:p>
              <a:pPr algn="l">
                <a:lnSpc>
                  <a:spcPts val="5599"/>
                </a:lnSpc>
              </a:pPr>
              <a:r>
                <a:rPr lang="en-US" sz="3999">
                  <a:solidFill>
                    <a:srgbClr val="FFFFFF"/>
                  </a:solidFill>
                  <a:latin typeface="Gagalin"/>
                  <a:ea typeface="Gagalin"/>
                  <a:cs typeface="Gagalin"/>
                  <a:sym typeface="Gagalin"/>
                </a:rPr>
                <a:t>2</a:t>
              </a:r>
              <a:r>
                <a:rPr lang="en-US" sz="3999" u="sng">
                  <a:solidFill>
                    <a:srgbClr val="FFFFFF"/>
                  </a:solidFill>
                  <a:latin typeface="Gagalin"/>
                  <a:ea typeface="Gagalin"/>
                  <a:cs typeface="Gagalin"/>
                  <a:sym typeface="Gagalin"/>
                </a:rPr>
                <a:t>. Run Backend (FastAPI):</a:t>
              </a:r>
            </a:p>
            <a:p>
              <a:pPr algn="l">
                <a:lnSpc>
                  <a:spcPts val="4479"/>
                </a:lnSpc>
              </a:pPr>
              <a:endParaRPr lang="en-US" sz="3999" u="sng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endParaRPr>
            </a:p>
            <a:p>
              <a:pPr algn="l">
                <a:lnSpc>
                  <a:spcPts val="4479"/>
                </a:lnSpc>
              </a:pPr>
              <a:r>
                <a:rPr lang="en-US" sz="31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</a:t>
              </a:r>
            </a:p>
            <a:p>
              <a:pPr marL="690872" lvl="1" indent="-345436" algn="l">
                <a:lnSpc>
                  <a:spcPts val="4479"/>
                </a:lnSpc>
                <a:buFont typeface="Arial"/>
                <a:buChar char="•"/>
              </a:pPr>
              <a:r>
                <a:rPr lang="en-US" sz="31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Starts the FastAPI backend server</a:t>
              </a:r>
            </a:p>
            <a:p>
              <a:pPr algn="l">
                <a:lnSpc>
                  <a:spcPts val="5599"/>
                </a:lnSpc>
              </a:pPr>
              <a:r>
                <a:rPr lang="en-US" sz="3999">
                  <a:solidFill>
                    <a:srgbClr val="FFFFFF"/>
                  </a:solidFill>
                  <a:latin typeface="Gagalin"/>
                  <a:ea typeface="Gagalin"/>
                  <a:cs typeface="Gagalin"/>
                  <a:sym typeface="Gagalin"/>
                </a:rPr>
                <a:t>3.</a:t>
              </a:r>
              <a:r>
                <a:rPr lang="en-US" sz="3999" u="sng">
                  <a:solidFill>
                    <a:srgbClr val="FFFFFF"/>
                  </a:solidFill>
                  <a:latin typeface="Gagalin"/>
                  <a:ea typeface="Gagalin"/>
                  <a:cs typeface="Gagalin"/>
                  <a:sym typeface="Gagalin"/>
                </a:rPr>
                <a:t> Run Frontend (Streamlit):</a:t>
              </a:r>
            </a:p>
            <a:p>
              <a:pPr algn="l">
                <a:lnSpc>
                  <a:spcPts val="4479"/>
                </a:lnSpc>
              </a:pPr>
              <a:endParaRPr lang="en-US" sz="3999" u="sng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endParaRPr>
            </a:p>
            <a:p>
              <a:pPr algn="l">
                <a:lnSpc>
                  <a:spcPts val="4479"/>
                </a:lnSpc>
              </a:pPr>
              <a:r>
                <a:rPr lang="en-US" sz="31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</a:t>
              </a:r>
            </a:p>
            <a:p>
              <a:pPr marL="690872" lvl="1" indent="-345436" algn="l">
                <a:lnSpc>
                  <a:spcPts val="4479"/>
                </a:lnSpc>
                <a:buFont typeface="Arial"/>
                <a:buChar char="•"/>
              </a:pPr>
              <a:r>
                <a:rPr lang="en-US" sz="31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Launches the Streamlit-based chatbot interface</a:t>
              </a:r>
            </a:p>
            <a:p>
              <a:pPr algn="l">
                <a:lnSpc>
                  <a:spcPts val="4479"/>
                </a:lnSpc>
                <a:spcBef>
                  <a:spcPct val="0"/>
                </a:spcBef>
              </a:pPr>
              <a:endParaRPr lang="en-US" sz="31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404344" y="5143500"/>
            <a:ext cx="15479312" cy="838737"/>
            <a:chOff x="0" y="0"/>
            <a:chExt cx="4076856" cy="22090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076856" cy="220902"/>
            </a:xfrm>
            <a:custGeom>
              <a:avLst/>
              <a:gdLst/>
              <a:ahLst/>
              <a:cxnLst/>
              <a:rect l="l" t="t" r="r" b="b"/>
              <a:pathLst>
                <a:path w="4076856" h="220902">
                  <a:moveTo>
                    <a:pt x="25507" y="0"/>
                  </a:moveTo>
                  <a:lnTo>
                    <a:pt x="4051348" y="0"/>
                  </a:lnTo>
                  <a:cubicBezTo>
                    <a:pt x="4058114" y="0"/>
                    <a:pt x="4064601" y="2687"/>
                    <a:pt x="4069385" y="7471"/>
                  </a:cubicBezTo>
                  <a:cubicBezTo>
                    <a:pt x="4074168" y="12255"/>
                    <a:pt x="4076856" y="18742"/>
                    <a:pt x="4076856" y="25507"/>
                  </a:cubicBezTo>
                  <a:lnTo>
                    <a:pt x="4076856" y="195394"/>
                  </a:lnTo>
                  <a:cubicBezTo>
                    <a:pt x="4076856" y="209482"/>
                    <a:pt x="4065436" y="220902"/>
                    <a:pt x="4051348" y="220902"/>
                  </a:cubicBezTo>
                  <a:lnTo>
                    <a:pt x="25507" y="220902"/>
                  </a:lnTo>
                  <a:cubicBezTo>
                    <a:pt x="11420" y="220902"/>
                    <a:pt x="0" y="209482"/>
                    <a:pt x="0" y="195394"/>
                  </a:cubicBezTo>
                  <a:lnTo>
                    <a:pt x="0" y="25507"/>
                  </a:lnTo>
                  <a:cubicBezTo>
                    <a:pt x="0" y="11420"/>
                    <a:pt x="11420" y="0"/>
                    <a:pt x="25507" y="0"/>
                  </a:cubicBez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4076856" cy="2685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uv run uvicorn backend.main:app --reload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375865" y="265448"/>
            <a:ext cx="9536271" cy="1374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68"/>
              </a:lnSpc>
            </a:pPr>
            <a:r>
              <a:rPr lang="en-US" sz="8052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Execution Steps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404344" y="7570529"/>
            <a:ext cx="15479312" cy="838737"/>
            <a:chOff x="0" y="0"/>
            <a:chExt cx="4076856" cy="22090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076856" cy="220902"/>
            </a:xfrm>
            <a:custGeom>
              <a:avLst/>
              <a:gdLst/>
              <a:ahLst/>
              <a:cxnLst/>
              <a:rect l="l" t="t" r="r" b="b"/>
              <a:pathLst>
                <a:path w="4076856" h="220902">
                  <a:moveTo>
                    <a:pt x="25507" y="0"/>
                  </a:moveTo>
                  <a:lnTo>
                    <a:pt x="4051348" y="0"/>
                  </a:lnTo>
                  <a:cubicBezTo>
                    <a:pt x="4058114" y="0"/>
                    <a:pt x="4064601" y="2687"/>
                    <a:pt x="4069385" y="7471"/>
                  </a:cubicBezTo>
                  <a:cubicBezTo>
                    <a:pt x="4074168" y="12255"/>
                    <a:pt x="4076856" y="18742"/>
                    <a:pt x="4076856" y="25507"/>
                  </a:cubicBezTo>
                  <a:lnTo>
                    <a:pt x="4076856" y="195394"/>
                  </a:lnTo>
                  <a:cubicBezTo>
                    <a:pt x="4076856" y="209482"/>
                    <a:pt x="4065436" y="220902"/>
                    <a:pt x="4051348" y="220902"/>
                  </a:cubicBezTo>
                  <a:lnTo>
                    <a:pt x="25507" y="220902"/>
                  </a:lnTo>
                  <a:cubicBezTo>
                    <a:pt x="11420" y="220902"/>
                    <a:pt x="0" y="209482"/>
                    <a:pt x="0" y="195394"/>
                  </a:cubicBezTo>
                  <a:lnTo>
                    <a:pt x="0" y="25507"/>
                  </a:lnTo>
                  <a:cubicBezTo>
                    <a:pt x="0" y="11420"/>
                    <a:pt x="11420" y="0"/>
                    <a:pt x="25507" y="0"/>
                  </a:cubicBez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4076856" cy="2685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 uv run streamlit run app.py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15902652" y="9528711"/>
            <a:ext cx="2385348" cy="758289"/>
          </a:xfrm>
          <a:custGeom>
            <a:avLst/>
            <a:gdLst/>
            <a:ahLst/>
            <a:cxnLst/>
            <a:rect l="l" t="t" r="r" b="b"/>
            <a:pathLst>
              <a:path w="2385348" h="758289">
                <a:moveTo>
                  <a:pt x="0" y="0"/>
                </a:moveTo>
                <a:lnTo>
                  <a:pt x="2385348" y="0"/>
                </a:lnTo>
                <a:lnTo>
                  <a:pt x="2385348" y="758289"/>
                </a:lnTo>
                <a:lnTo>
                  <a:pt x="0" y="7582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40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60232" y="1258573"/>
            <a:ext cx="15367536" cy="9028427"/>
          </a:xfrm>
          <a:custGeom>
            <a:avLst/>
            <a:gdLst/>
            <a:ahLst/>
            <a:cxnLst/>
            <a:rect l="l" t="t" r="r" b="b"/>
            <a:pathLst>
              <a:path w="15367536" h="9028427">
                <a:moveTo>
                  <a:pt x="0" y="0"/>
                </a:moveTo>
                <a:lnTo>
                  <a:pt x="15367536" y="0"/>
                </a:lnTo>
                <a:lnTo>
                  <a:pt x="15367536" y="9028427"/>
                </a:lnTo>
                <a:lnTo>
                  <a:pt x="0" y="90284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355880" y="-111546"/>
            <a:ext cx="3576240" cy="13701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248"/>
              </a:lnSpc>
              <a:spcBef>
                <a:spcPct val="0"/>
              </a:spcBef>
            </a:pPr>
            <a:r>
              <a:rPr lang="en-US" sz="8652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Result</a:t>
            </a:r>
          </a:p>
        </p:txBody>
      </p:sp>
      <p:sp>
        <p:nvSpPr>
          <p:cNvPr id="4" name="Freeform 4"/>
          <p:cNvSpPr/>
          <p:nvPr/>
        </p:nvSpPr>
        <p:spPr>
          <a:xfrm>
            <a:off x="15902652" y="9528711"/>
            <a:ext cx="2385348" cy="758289"/>
          </a:xfrm>
          <a:custGeom>
            <a:avLst/>
            <a:gdLst/>
            <a:ahLst/>
            <a:cxnLst/>
            <a:rect l="l" t="t" r="r" b="b"/>
            <a:pathLst>
              <a:path w="2385348" h="758289">
                <a:moveTo>
                  <a:pt x="0" y="0"/>
                </a:moveTo>
                <a:lnTo>
                  <a:pt x="2385348" y="0"/>
                </a:lnTo>
                <a:lnTo>
                  <a:pt x="2385348" y="758289"/>
                </a:lnTo>
                <a:lnTo>
                  <a:pt x="0" y="7582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40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314255"/>
            <a:ext cx="14419577" cy="8781769"/>
          </a:xfrm>
          <a:custGeom>
            <a:avLst/>
            <a:gdLst/>
            <a:ahLst/>
            <a:cxnLst/>
            <a:rect l="l" t="t" r="r" b="b"/>
            <a:pathLst>
              <a:path w="14419577" h="8781769">
                <a:moveTo>
                  <a:pt x="0" y="0"/>
                </a:moveTo>
                <a:lnTo>
                  <a:pt x="14419577" y="0"/>
                </a:lnTo>
                <a:lnTo>
                  <a:pt x="14419577" y="8781769"/>
                </a:lnTo>
                <a:lnTo>
                  <a:pt x="0" y="87817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336" t="-1111" r="-47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336204" y="1314255"/>
            <a:ext cx="3951796" cy="8781769"/>
          </a:xfrm>
          <a:custGeom>
            <a:avLst/>
            <a:gdLst/>
            <a:ahLst/>
            <a:cxnLst/>
            <a:rect l="l" t="t" r="r" b="b"/>
            <a:pathLst>
              <a:path w="3951796" h="8781769">
                <a:moveTo>
                  <a:pt x="0" y="0"/>
                </a:moveTo>
                <a:lnTo>
                  <a:pt x="3951796" y="0"/>
                </a:lnTo>
                <a:lnTo>
                  <a:pt x="3951796" y="8781769"/>
                </a:lnTo>
                <a:lnTo>
                  <a:pt x="0" y="87817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7411194" y="39117"/>
            <a:ext cx="3465611" cy="12825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468"/>
              </a:lnSpc>
              <a:spcBef>
                <a:spcPct val="0"/>
              </a:spcBef>
            </a:pPr>
            <a:r>
              <a:rPr lang="en-US" sz="8052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Result</a:t>
            </a:r>
          </a:p>
        </p:txBody>
      </p:sp>
      <p:sp>
        <p:nvSpPr>
          <p:cNvPr id="5" name="Freeform 5"/>
          <p:cNvSpPr/>
          <p:nvPr/>
        </p:nvSpPr>
        <p:spPr>
          <a:xfrm>
            <a:off x="15902652" y="9528711"/>
            <a:ext cx="2385348" cy="758289"/>
          </a:xfrm>
          <a:custGeom>
            <a:avLst/>
            <a:gdLst/>
            <a:ahLst/>
            <a:cxnLst/>
            <a:rect l="l" t="t" r="r" b="b"/>
            <a:pathLst>
              <a:path w="2385348" h="758289">
                <a:moveTo>
                  <a:pt x="0" y="0"/>
                </a:moveTo>
                <a:lnTo>
                  <a:pt x="2385348" y="0"/>
                </a:lnTo>
                <a:lnTo>
                  <a:pt x="2385348" y="758289"/>
                </a:lnTo>
                <a:lnTo>
                  <a:pt x="0" y="7582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18260" t="-4016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86301" y="1679240"/>
            <a:ext cx="15915398" cy="8312809"/>
            <a:chOff x="0" y="0"/>
            <a:chExt cx="4191710" cy="218938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191710" cy="2189382"/>
            </a:xfrm>
            <a:custGeom>
              <a:avLst/>
              <a:gdLst/>
              <a:ahLst/>
              <a:cxnLst/>
              <a:rect l="l" t="t" r="r" b="b"/>
              <a:pathLst>
                <a:path w="4191710" h="2189382">
                  <a:moveTo>
                    <a:pt x="24809" y="0"/>
                  </a:moveTo>
                  <a:lnTo>
                    <a:pt x="4166901" y="0"/>
                  </a:lnTo>
                  <a:cubicBezTo>
                    <a:pt x="4173481" y="0"/>
                    <a:pt x="4179791" y="2614"/>
                    <a:pt x="4184443" y="7266"/>
                  </a:cubicBezTo>
                  <a:cubicBezTo>
                    <a:pt x="4189096" y="11919"/>
                    <a:pt x="4191710" y="18229"/>
                    <a:pt x="4191710" y="24809"/>
                  </a:cubicBezTo>
                  <a:lnTo>
                    <a:pt x="4191710" y="2164573"/>
                  </a:lnTo>
                  <a:cubicBezTo>
                    <a:pt x="4191710" y="2171153"/>
                    <a:pt x="4189096" y="2177463"/>
                    <a:pt x="4184443" y="2182116"/>
                  </a:cubicBezTo>
                  <a:cubicBezTo>
                    <a:pt x="4179791" y="2186768"/>
                    <a:pt x="4173481" y="2189382"/>
                    <a:pt x="4166901" y="2189382"/>
                  </a:cubicBezTo>
                  <a:lnTo>
                    <a:pt x="24809" y="2189382"/>
                  </a:lnTo>
                  <a:cubicBezTo>
                    <a:pt x="18229" y="2189382"/>
                    <a:pt x="11919" y="2186768"/>
                    <a:pt x="7266" y="2182116"/>
                  </a:cubicBezTo>
                  <a:cubicBezTo>
                    <a:pt x="2614" y="2177463"/>
                    <a:pt x="0" y="2171153"/>
                    <a:pt x="0" y="2164573"/>
                  </a:cubicBezTo>
                  <a:lnTo>
                    <a:pt x="0" y="24809"/>
                  </a:lnTo>
                  <a:cubicBezTo>
                    <a:pt x="0" y="18229"/>
                    <a:pt x="2614" y="11919"/>
                    <a:pt x="7266" y="7266"/>
                  </a:cubicBezTo>
                  <a:cubicBezTo>
                    <a:pt x="11919" y="2614"/>
                    <a:pt x="18229" y="0"/>
                    <a:pt x="24809" y="0"/>
                  </a:cubicBezTo>
                  <a:close/>
                </a:path>
              </a:pathLst>
            </a:custGeom>
            <a:solidFill>
              <a:srgbClr val="08418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04775"/>
              <a:ext cx="4191710" cy="22941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4619"/>
                </a:lnSpc>
              </a:pPr>
              <a:endParaRPr/>
            </a:p>
            <a:p>
              <a:pPr marL="712462" lvl="1" indent="-356231" algn="l">
                <a:lnSpc>
                  <a:spcPts val="4619"/>
                </a:lnSpc>
                <a:buFont typeface="Arial"/>
                <a:buChar char="•"/>
              </a:pPr>
              <a:r>
                <a:rPr lang="en-US" sz="3299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This project successfully presents an AI-driven mental health companion chatbot designed to support students experiencing stress, anxiety, and loneliness.</a:t>
              </a:r>
            </a:p>
            <a:p>
              <a:pPr marL="712462" lvl="1" indent="-356231" algn="l">
                <a:lnSpc>
                  <a:spcPts val="4619"/>
                </a:lnSpc>
                <a:buFont typeface="Arial"/>
                <a:buChar char="•"/>
              </a:pPr>
              <a:r>
                <a:rPr lang="en-US" sz="3299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By integrating NLP-based sentiment analysis with an LLM-powered AI agent, the system provides empathetic, context-aware responses and personalized wellness guidance.</a:t>
              </a:r>
            </a:p>
            <a:p>
              <a:pPr marL="712462" lvl="1" indent="-356231" algn="l">
                <a:lnSpc>
                  <a:spcPts val="4619"/>
                </a:lnSpc>
                <a:buFont typeface="Arial"/>
                <a:buChar char="•"/>
              </a:pPr>
              <a:r>
                <a:rPr lang="en-US" sz="3299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The inclusion of emergency escalation features, such as Twilio-based calling and expert support tools, enhances real-world applicability and safety.</a:t>
              </a:r>
            </a:p>
            <a:p>
              <a:pPr marL="712462" lvl="1" indent="-356231" algn="l">
                <a:lnSpc>
                  <a:spcPts val="4619"/>
                </a:lnSpc>
                <a:buFont typeface="Arial"/>
                <a:buChar char="•"/>
              </a:pPr>
              <a:r>
                <a:rPr lang="en-US" sz="3299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The modular architecture using Streamlit, FastAPI, and modern AI frameworks ensures scalability, maintainability, and ease of deployment.</a:t>
              </a:r>
            </a:p>
            <a:p>
              <a:pPr marL="712462" lvl="1" indent="-356231" algn="l">
                <a:lnSpc>
                  <a:spcPts val="4619"/>
                </a:lnSpc>
                <a:buFont typeface="Arial"/>
                <a:buChar char="•"/>
              </a:pPr>
              <a:r>
                <a:rPr lang="en-US" sz="3299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Overall, the system demonstrates how AI can effectively complement traditional mental health support services.</a:t>
              </a:r>
            </a:p>
            <a:p>
              <a:pPr algn="l">
                <a:lnSpc>
                  <a:spcPts val="4619"/>
                </a:lnSpc>
                <a:spcBef>
                  <a:spcPct val="0"/>
                </a:spcBef>
              </a:pPr>
              <a:endParaRPr lang="en-US" sz="3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endParaR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167992" y="273911"/>
            <a:ext cx="5952016" cy="13571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18"/>
              </a:lnSpc>
              <a:spcBef>
                <a:spcPct val="0"/>
              </a:spcBef>
            </a:pPr>
            <a:r>
              <a:rPr lang="en-US" sz="8552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Conclusion</a:t>
            </a:r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B7252AF9-9DB3-DFEC-F70C-58F5C3266FF4}"/>
              </a:ext>
            </a:extLst>
          </p:cNvPr>
          <p:cNvSpPr/>
          <p:nvPr/>
        </p:nvSpPr>
        <p:spPr>
          <a:xfrm>
            <a:off x="16071827" y="9555107"/>
            <a:ext cx="2216173" cy="731893"/>
          </a:xfrm>
          <a:custGeom>
            <a:avLst/>
            <a:gdLst/>
            <a:ahLst/>
            <a:cxnLst/>
            <a:rect l="l" t="t" r="r" b="b"/>
            <a:pathLst>
              <a:path w="2385348" h="758289">
                <a:moveTo>
                  <a:pt x="0" y="0"/>
                </a:moveTo>
                <a:lnTo>
                  <a:pt x="2385348" y="0"/>
                </a:lnTo>
                <a:lnTo>
                  <a:pt x="2385348" y="758289"/>
                </a:lnTo>
                <a:lnTo>
                  <a:pt x="0" y="7582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95738" y="1851168"/>
            <a:ext cx="16496524" cy="7614157"/>
            <a:chOff x="0" y="0"/>
            <a:chExt cx="4344764" cy="200537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44763" cy="2005375"/>
            </a:xfrm>
            <a:custGeom>
              <a:avLst/>
              <a:gdLst/>
              <a:ahLst/>
              <a:cxnLst/>
              <a:rect l="l" t="t" r="r" b="b"/>
              <a:pathLst>
                <a:path w="4344763" h="2005375">
                  <a:moveTo>
                    <a:pt x="23935" y="0"/>
                  </a:moveTo>
                  <a:lnTo>
                    <a:pt x="4320829" y="0"/>
                  </a:lnTo>
                  <a:cubicBezTo>
                    <a:pt x="4327177" y="0"/>
                    <a:pt x="4333265" y="2522"/>
                    <a:pt x="4337753" y="7010"/>
                  </a:cubicBezTo>
                  <a:cubicBezTo>
                    <a:pt x="4342242" y="11499"/>
                    <a:pt x="4344763" y="17587"/>
                    <a:pt x="4344763" y="23935"/>
                  </a:cubicBezTo>
                  <a:lnTo>
                    <a:pt x="4344763" y="1981440"/>
                  </a:lnTo>
                  <a:cubicBezTo>
                    <a:pt x="4344763" y="1987788"/>
                    <a:pt x="4342242" y="1993876"/>
                    <a:pt x="4337753" y="1998364"/>
                  </a:cubicBezTo>
                  <a:cubicBezTo>
                    <a:pt x="4333265" y="2002853"/>
                    <a:pt x="4327177" y="2005375"/>
                    <a:pt x="4320829" y="2005375"/>
                  </a:cubicBezTo>
                  <a:lnTo>
                    <a:pt x="23935" y="2005375"/>
                  </a:lnTo>
                  <a:cubicBezTo>
                    <a:pt x="17587" y="2005375"/>
                    <a:pt x="11499" y="2002853"/>
                    <a:pt x="7010" y="1998364"/>
                  </a:cubicBezTo>
                  <a:cubicBezTo>
                    <a:pt x="2522" y="1993876"/>
                    <a:pt x="0" y="1987788"/>
                    <a:pt x="0" y="1981440"/>
                  </a:cubicBezTo>
                  <a:lnTo>
                    <a:pt x="0" y="23935"/>
                  </a:lnTo>
                  <a:cubicBezTo>
                    <a:pt x="0" y="17587"/>
                    <a:pt x="2522" y="11499"/>
                    <a:pt x="7010" y="7010"/>
                  </a:cubicBezTo>
                  <a:cubicBezTo>
                    <a:pt x="11499" y="2522"/>
                    <a:pt x="17587" y="0"/>
                    <a:pt x="23935" y="0"/>
                  </a:cubicBezTo>
                  <a:close/>
                </a:path>
              </a:pathLst>
            </a:custGeom>
            <a:solidFill>
              <a:srgbClr val="08418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14300"/>
              <a:ext cx="4344764" cy="2119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4899"/>
                </a:lnSpc>
              </a:pPr>
              <a:endParaRPr/>
            </a:p>
            <a:p>
              <a:pPr marL="755641" lvl="1" indent="-377820" algn="l">
                <a:lnSpc>
                  <a:spcPts val="4899"/>
                </a:lnSpc>
                <a:buFont typeface="Arial"/>
                <a:buChar char="•"/>
              </a:pPr>
              <a:r>
                <a:rPr lang="en-US" sz="3499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Integration of multimodal inputs such as voice and facial expression analysis for improved emotion detection.</a:t>
              </a:r>
            </a:p>
            <a:p>
              <a:pPr marL="755641" lvl="1" indent="-377820" algn="l">
                <a:lnSpc>
                  <a:spcPts val="4899"/>
                </a:lnSpc>
                <a:buFont typeface="Arial"/>
                <a:buChar char="•"/>
              </a:pPr>
              <a:r>
                <a:rPr lang="en-US" sz="3499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Enhancement of sentiment analysis using domain-specific mental health datasets for higher accuracy.</a:t>
              </a:r>
            </a:p>
            <a:p>
              <a:pPr marL="755641" lvl="1" indent="-377820" algn="l">
                <a:lnSpc>
                  <a:spcPts val="4899"/>
                </a:lnSpc>
                <a:buFont typeface="Arial"/>
                <a:buChar char="•"/>
              </a:pPr>
              <a:r>
                <a:rPr lang="en-US" sz="3499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Deployment on cloud platforms with mobile application support for wider accessibility.</a:t>
              </a:r>
            </a:p>
            <a:p>
              <a:pPr marL="755641" lvl="1" indent="-377820" algn="l">
                <a:lnSpc>
                  <a:spcPts val="4899"/>
                </a:lnSpc>
                <a:buFont typeface="Arial"/>
                <a:buChar char="•"/>
              </a:pPr>
              <a:r>
                <a:rPr lang="en-US" sz="3499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Integration with institutional counseling systems and telemedicine platforms for seamless professional support.</a:t>
              </a:r>
            </a:p>
            <a:p>
              <a:pPr marL="755641" lvl="1" indent="-377820" algn="l">
                <a:lnSpc>
                  <a:spcPts val="4899"/>
                </a:lnSpc>
                <a:buFont typeface="Arial"/>
                <a:buChar char="•"/>
              </a:pPr>
              <a:r>
                <a:rPr lang="en-US" sz="3499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Implementation of long-term mood tracking and analytics to provide personalized mental health insights.</a:t>
              </a:r>
            </a:p>
            <a:p>
              <a:pPr algn="l">
                <a:lnSpc>
                  <a:spcPts val="4899"/>
                </a:lnSpc>
                <a:spcBef>
                  <a:spcPct val="0"/>
                </a:spcBef>
              </a:pPr>
              <a:endParaRPr lang="en-US" sz="34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endParaR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536875" y="350910"/>
            <a:ext cx="7214245" cy="13571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18"/>
              </a:lnSpc>
              <a:spcBef>
                <a:spcPct val="0"/>
              </a:spcBef>
            </a:pPr>
            <a:r>
              <a:rPr lang="en-US" sz="8552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Future Scope</a:t>
            </a:r>
          </a:p>
        </p:txBody>
      </p:sp>
      <p:sp>
        <p:nvSpPr>
          <p:cNvPr id="7" name="Freeform 7"/>
          <p:cNvSpPr/>
          <p:nvPr/>
        </p:nvSpPr>
        <p:spPr>
          <a:xfrm>
            <a:off x="15902652" y="9528711"/>
            <a:ext cx="2385348" cy="758289"/>
          </a:xfrm>
          <a:custGeom>
            <a:avLst/>
            <a:gdLst/>
            <a:ahLst/>
            <a:cxnLst/>
            <a:rect l="l" t="t" r="r" b="b"/>
            <a:pathLst>
              <a:path w="2385348" h="758289">
                <a:moveTo>
                  <a:pt x="0" y="0"/>
                </a:moveTo>
                <a:lnTo>
                  <a:pt x="2385348" y="0"/>
                </a:lnTo>
                <a:lnTo>
                  <a:pt x="2385348" y="758289"/>
                </a:lnTo>
                <a:lnTo>
                  <a:pt x="0" y="7582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33564" y="2626188"/>
            <a:ext cx="16420871" cy="6632112"/>
            <a:chOff x="0" y="0"/>
            <a:chExt cx="4324839" cy="174672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24839" cy="1746729"/>
            </a:xfrm>
            <a:custGeom>
              <a:avLst/>
              <a:gdLst/>
              <a:ahLst/>
              <a:cxnLst/>
              <a:rect l="l" t="t" r="r" b="b"/>
              <a:pathLst>
                <a:path w="4324839" h="1746729">
                  <a:moveTo>
                    <a:pt x="24045" y="0"/>
                  </a:moveTo>
                  <a:lnTo>
                    <a:pt x="4300794" y="0"/>
                  </a:lnTo>
                  <a:cubicBezTo>
                    <a:pt x="4307171" y="0"/>
                    <a:pt x="4313287" y="2533"/>
                    <a:pt x="4317796" y="7043"/>
                  </a:cubicBezTo>
                  <a:cubicBezTo>
                    <a:pt x="4322306" y="11552"/>
                    <a:pt x="4324839" y="17668"/>
                    <a:pt x="4324839" y="24045"/>
                  </a:cubicBezTo>
                  <a:lnTo>
                    <a:pt x="4324839" y="1722684"/>
                  </a:lnTo>
                  <a:cubicBezTo>
                    <a:pt x="4324839" y="1735964"/>
                    <a:pt x="4314073" y="1746729"/>
                    <a:pt x="4300794" y="1746729"/>
                  </a:cubicBezTo>
                  <a:lnTo>
                    <a:pt x="24045" y="1746729"/>
                  </a:lnTo>
                  <a:cubicBezTo>
                    <a:pt x="10765" y="1746729"/>
                    <a:pt x="0" y="1735964"/>
                    <a:pt x="0" y="1722684"/>
                  </a:cubicBezTo>
                  <a:lnTo>
                    <a:pt x="0" y="24045"/>
                  </a:lnTo>
                  <a:cubicBezTo>
                    <a:pt x="0" y="17668"/>
                    <a:pt x="2533" y="11552"/>
                    <a:pt x="7043" y="7043"/>
                  </a:cubicBezTo>
                  <a:cubicBezTo>
                    <a:pt x="11552" y="2533"/>
                    <a:pt x="17668" y="0"/>
                    <a:pt x="24045" y="0"/>
                  </a:cubicBezTo>
                  <a:close/>
                </a:path>
              </a:pathLst>
            </a:custGeom>
            <a:solidFill>
              <a:srgbClr val="08418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14300"/>
              <a:ext cx="4324839" cy="1861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4899"/>
                </a:lnSpc>
              </a:pPr>
              <a:endParaRPr dirty="0"/>
            </a:p>
            <a:p>
              <a:pPr marL="755641" lvl="1" indent="-377820" algn="l">
                <a:lnSpc>
                  <a:spcPts val="4899"/>
                </a:lnSpc>
                <a:buFont typeface="Arial"/>
                <a:buChar char="•"/>
              </a:pPr>
              <a:r>
                <a:rPr lang="en-US" sz="3499" dirty="0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Géron, A. (2022). Hands-On Machine Learning with Scikit-Learn, Keras, and TensorFlow (3rd ed.). O’Reilly Media.</a:t>
              </a:r>
            </a:p>
            <a:p>
              <a:pPr marL="755641" lvl="1" indent="-377820" algn="l">
                <a:lnSpc>
                  <a:spcPts val="4899"/>
                </a:lnSpc>
                <a:buFont typeface="Arial"/>
                <a:buChar char="•"/>
              </a:pPr>
              <a:r>
                <a:rPr lang="en-US" sz="3499" dirty="0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Kaggle. Datasets and Resources for Machine Learning and Sentiment Analysis</a:t>
              </a:r>
              <a:r>
                <a:rPr lang="en-US" sz="3499" dirty="0">
                  <a:solidFill>
                    <a:schemeClr val="bg1"/>
                  </a:solidFill>
                  <a:latin typeface="Telegraf"/>
                  <a:ea typeface="Telegraf"/>
                  <a:cs typeface="Telegraf"/>
                  <a:sym typeface="Telegraf"/>
                </a:rPr>
                <a:t>. </a:t>
              </a:r>
              <a:r>
                <a:rPr lang="en-US" sz="3499" u="sng" dirty="0">
                  <a:solidFill>
                    <a:schemeClr val="bg1"/>
                  </a:solidFill>
                  <a:latin typeface="Telegraf"/>
                  <a:ea typeface="Telegraf"/>
                  <a:cs typeface="Telegraf"/>
                  <a:sym typeface="Telegraf"/>
                  <a:hlinkClick r:id="rId3" tooltip="https://www.kaggle.com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https://www.kaggle.com</a:t>
              </a:r>
            </a:p>
            <a:p>
              <a:pPr marL="755641" lvl="1" indent="-377820" algn="l">
                <a:lnSpc>
                  <a:spcPts val="4899"/>
                </a:lnSpc>
                <a:buFont typeface="Arial"/>
                <a:buChar char="•"/>
              </a:pPr>
              <a:r>
                <a:rPr lang="en-US" sz="3499" dirty="0">
                  <a:solidFill>
                    <a:schemeClr val="bg1"/>
                  </a:solidFill>
                  <a:latin typeface="Telegraf"/>
                  <a:ea typeface="Telegraf"/>
                  <a:cs typeface="Telegraf"/>
                  <a:sym typeface="Telegraf"/>
                </a:rPr>
                <a:t>OpenAI. (2023). Large Language Models and Conversational AI.</a:t>
              </a:r>
            </a:p>
            <a:p>
              <a:pPr marL="755641" lvl="1" indent="-377820" algn="l">
                <a:lnSpc>
                  <a:spcPts val="4899"/>
                </a:lnSpc>
                <a:buFont typeface="Arial"/>
                <a:buChar char="•"/>
              </a:pPr>
              <a:r>
                <a:rPr lang="en-US" sz="3499" dirty="0">
                  <a:solidFill>
                    <a:schemeClr val="bg1"/>
                  </a:solidFill>
                  <a:latin typeface="Telegraf"/>
                  <a:ea typeface="Telegraf"/>
                  <a:cs typeface="Telegraf"/>
                  <a:sym typeface="Telegraf"/>
                </a:rPr>
                <a:t>FastAPI Documentation. </a:t>
              </a:r>
              <a:r>
                <a:rPr lang="en-US" sz="3499" u="sng" dirty="0">
                  <a:solidFill>
                    <a:schemeClr val="bg1"/>
                  </a:solidFill>
                  <a:latin typeface="Telegraf"/>
                  <a:ea typeface="Telegraf"/>
                  <a:cs typeface="Telegraf"/>
                  <a:sym typeface="Telegraf"/>
                  <a:hlinkClick r:id="rId4" tooltip="https://fastapi.tiangolo.com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https://fastapi.tiangolo.com</a:t>
              </a:r>
            </a:p>
            <a:p>
              <a:pPr marL="755641" lvl="1" indent="-377820" algn="l">
                <a:lnSpc>
                  <a:spcPts val="4899"/>
                </a:lnSpc>
                <a:buFont typeface="Arial"/>
                <a:buChar char="•"/>
              </a:pPr>
              <a:r>
                <a:rPr lang="en-US" sz="3499" dirty="0">
                  <a:solidFill>
                    <a:schemeClr val="bg1"/>
                  </a:solidFill>
                  <a:latin typeface="Telegraf"/>
                  <a:ea typeface="Telegraf"/>
                  <a:cs typeface="Telegraf"/>
                  <a:sym typeface="Telegraf"/>
                </a:rPr>
                <a:t>Streamlit Documentation. </a:t>
              </a:r>
              <a:r>
                <a:rPr lang="en-US" sz="3499" u="sng" dirty="0">
                  <a:solidFill>
                    <a:schemeClr val="bg1"/>
                  </a:solidFill>
                  <a:latin typeface="Telegraf"/>
                  <a:ea typeface="Telegraf"/>
                  <a:cs typeface="Telegraf"/>
                  <a:sym typeface="Telegraf"/>
                  <a:hlinkClick r:id="rId5" tooltip="https://docs.streamlit.io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https://docs.streamlit.io</a:t>
              </a:r>
            </a:p>
            <a:p>
              <a:pPr marL="755641" lvl="1" indent="-377820" algn="l">
                <a:lnSpc>
                  <a:spcPts val="4899"/>
                </a:lnSpc>
                <a:buFont typeface="Arial"/>
                <a:buChar char="•"/>
              </a:pPr>
              <a:r>
                <a:rPr lang="en-US" sz="3499" dirty="0">
                  <a:solidFill>
                    <a:schemeClr val="bg1"/>
                  </a:solidFill>
                  <a:latin typeface="Telegraf"/>
                  <a:ea typeface="Telegraf"/>
                  <a:cs typeface="Telegraf"/>
                  <a:sym typeface="Telegraf"/>
                </a:rPr>
                <a:t>Twilio API Documentation. </a:t>
              </a:r>
              <a:r>
                <a:rPr lang="en-US" sz="3499" u="sng" dirty="0">
                  <a:solidFill>
                    <a:schemeClr val="bg1"/>
                  </a:solidFill>
                  <a:latin typeface="Telegraf"/>
                  <a:ea typeface="Telegraf"/>
                  <a:cs typeface="Telegraf"/>
                  <a:sym typeface="Telegraf"/>
                  <a:hlinkClick r:id="rId6" tooltip="https://www.twilio.com/docs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https://www.twilio.com/docs</a:t>
              </a:r>
            </a:p>
            <a:p>
              <a:pPr algn="l">
                <a:lnSpc>
                  <a:spcPts val="4899"/>
                </a:lnSpc>
                <a:spcBef>
                  <a:spcPct val="0"/>
                </a:spcBef>
              </a:pPr>
              <a:endParaRPr lang="en-US" sz="3499" u="sng" dirty="0">
                <a:solidFill>
                  <a:srgbClr val="0000FF"/>
                </a:solidFill>
                <a:latin typeface="Telegraf"/>
                <a:ea typeface="Telegraf"/>
                <a:cs typeface="Telegraf"/>
                <a:sym typeface="Telegraf"/>
                <a:hlinkClick r:id="rId6" tooltip="https://www.twilio.com/doc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endParaR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168230" y="835039"/>
            <a:ext cx="5951537" cy="13571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118"/>
              </a:lnSpc>
              <a:spcBef>
                <a:spcPct val="0"/>
              </a:spcBef>
            </a:pPr>
            <a:r>
              <a:rPr lang="en-US" sz="8552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References</a:t>
            </a:r>
          </a:p>
        </p:txBody>
      </p:sp>
      <p:sp>
        <p:nvSpPr>
          <p:cNvPr id="7" name="Freeform 7"/>
          <p:cNvSpPr/>
          <p:nvPr/>
        </p:nvSpPr>
        <p:spPr>
          <a:xfrm>
            <a:off x="15902652" y="9528711"/>
            <a:ext cx="2385348" cy="758289"/>
          </a:xfrm>
          <a:custGeom>
            <a:avLst/>
            <a:gdLst/>
            <a:ahLst/>
            <a:cxnLst/>
            <a:rect l="l" t="t" r="r" b="b"/>
            <a:pathLst>
              <a:path w="2385348" h="758289">
                <a:moveTo>
                  <a:pt x="0" y="0"/>
                </a:moveTo>
                <a:lnTo>
                  <a:pt x="2385348" y="0"/>
                </a:lnTo>
                <a:lnTo>
                  <a:pt x="2385348" y="758289"/>
                </a:lnTo>
                <a:lnTo>
                  <a:pt x="0" y="75828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1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890" b="-855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570224" y="4460093"/>
            <a:ext cx="17147552" cy="2570314"/>
            <a:chOff x="0" y="0"/>
            <a:chExt cx="4516228" cy="67695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16228" cy="676955"/>
            </a:xfrm>
            <a:custGeom>
              <a:avLst/>
              <a:gdLst/>
              <a:ahLst/>
              <a:cxnLst/>
              <a:rect l="l" t="t" r="r" b="b"/>
              <a:pathLst>
                <a:path w="4516228" h="676955">
                  <a:moveTo>
                    <a:pt x="23026" y="0"/>
                  </a:moveTo>
                  <a:lnTo>
                    <a:pt x="4493202" y="0"/>
                  </a:lnTo>
                  <a:cubicBezTo>
                    <a:pt x="4505919" y="0"/>
                    <a:pt x="4516228" y="10309"/>
                    <a:pt x="4516228" y="23026"/>
                  </a:cubicBezTo>
                  <a:lnTo>
                    <a:pt x="4516228" y="653929"/>
                  </a:lnTo>
                  <a:cubicBezTo>
                    <a:pt x="4516228" y="666646"/>
                    <a:pt x="4505919" y="676955"/>
                    <a:pt x="4493202" y="676955"/>
                  </a:cubicBezTo>
                  <a:lnTo>
                    <a:pt x="23026" y="676955"/>
                  </a:lnTo>
                  <a:cubicBezTo>
                    <a:pt x="10309" y="676955"/>
                    <a:pt x="0" y="666646"/>
                    <a:pt x="0" y="653929"/>
                  </a:cubicBezTo>
                  <a:lnTo>
                    <a:pt x="0" y="23026"/>
                  </a:lnTo>
                  <a:cubicBezTo>
                    <a:pt x="0" y="10309"/>
                    <a:pt x="10309" y="0"/>
                    <a:pt x="23026" y="0"/>
                  </a:cubicBezTo>
                  <a:close/>
                </a:path>
              </a:pathLst>
            </a:custGeom>
            <a:solidFill>
              <a:srgbClr val="08418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14300"/>
              <a:ext cx="4516228" cy="7912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4899"/>
                </a:lnSpc>
              </a:pPr>
              <a:r>
                <a:rPr lang="en-US" sz="3499" spc="55" dirty="0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AI Mental Health Companion Chatbot</a:t>
              </a:r>
            </a:p>
            <a:p>
              <a:pPr algn="l">
                <a:lnSpc>
                  <a:spcPts val="4899"/>
                </a:lnSpc>
              </a:pPr>
              <a:r>
                <a:rPr lang="en-US" sz="3499" spc="55" dirty="0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 🔗 </a:t>
              </a:r>
              <a:r>
                <a:rPr lang="en-US" sz="3200" u="sng" spc="55" dirty="0">
                  <a:solidFill>
                    <a:schemeClr val="bg1"/>
                  </a:solidFill>
                  <a:latin typeface="Telegraf"/>
                  <a:ea typeface="Telegraf"/>
                  <a:cs typeface="Telegraf"/>
                  <a:sym typeface="Telegraf"/>
                  <a:hlinkClick r:id="rId3" tooltip="https://github.com/Bidisha03Biswas/AI-Mental-Health-Companion-Chatbot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https://github.com/Bidisha03Biswas/AI-Mental-Health-Companion-Chatbot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478182" y="2796248"/>
            <a:ext cx="9790111" cy="1482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18"/>
              </a:lnSpc>
              <a:spcBef>
                <a:spcPct val="0"/>
              </a:spcBef>
            </a:pPr>
            <a:r>
              <a:rPr lang="en-US" sz="8552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GitHub Repository</a:t>
            </a:r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9EC3EA0F-7D00-21CA-6E00-F330BC1D6527}"/>
              </a:ext>
            </a:extLst>
          </p:cNvPr>
          <p:cNvSpPr/>
          <p:nvPr/>
        </p:nvSpPr>
        <p:spPr>
          <a:xfrm>
            <a:off x="15902652" y="9528711"/>
            <a:ext cx="2385348" cy="758289"/>
          </a:xfrm>
          <a:custGeom>
            <a:avLst/>
            <a:gdLst/>
            <a:ahLst/>
            <a:cxnLst/>
            <a:rect l="l" t="t" r="r" b="b"/>
            <a:pathLst>
              <a:path w="2385348" h="758289">
                <a:moveTo>
                  <a:pt x="0" y="0"/>
                </a:moveTo>
                <a:lnTo>
                  <a:pt x="2385348" y="0"/>
                </a:lnTo>
                <a:lnTo>
                  <a:pt x="2385348" y="758289"/>
                </a:lnTo>
                <a:lnTo>
                  <a:pt x="0" y="7582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1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93" t="-786" r="-39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902652" y="9528711"/>
            <a:ext cx="2385348" cy="758289"/>
          </a:xfrm>
          <a:custGeom>
            <a:avLst/>
            <a:gdLst/>
            <a:ahLst/>
            <a:cxnLst/>
            <a:rect l="l" t="t" r="r" b="b"/>
            <a:pathLst>
              <a:path w="2385348" h="758289">
                <a:moveTo>
                  <a:pt x="0" y="0"/>
                </a:moveTo>
                <a:lnTo>
                  <a:pt x="2385348" y="0"/>
                </a:lnTo>
                <a:lnTo>
                  <a:pt x="2385348" y="758289"/>
                </a:lnTo>
                <a:lnTo>
                  <a:pt x="0" y="7582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18260" t="-4016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25318"/>
            <a:ext cx="7934021" cy="119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41"/>
              </a:lnSpc>
            </a:pPr>
            <a:r>
              <a:rPr lang="en-US" sz="7836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Table of Content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89868" y="2003472"/>
            <a:ext cx="8290328" cy="76551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72136" lvl="1" indent="-386068" algn="l">
              <a:lnSpc>
                <a:spcPts val="5006"/>
              </a:lnSpc>
              <a:buFont typeface="Arial"/>
              <a:buChar char="•"/>
            </a:pPr>
            <a:r>
              <a:rPr lang="en-US" sz="3576" spc="57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Problem Statement</a:t>
            </a:r>
          </a:p>
          <a:p>
            <a:pPr marL="772136" lvl="1" indent="-386068" algn="l">
              <a:lnSpc>
                <a:spcPts val="5006"/>
              </a:lnSpc>
              <a:buFont typeface="Arial"/>
              <a:buChar char="•"/>
            </a:pPr>
            <a:r>
              <a:rPr lang="en-US" sz="3576" spc="57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Proposed System/Solution</a:t>
            </a:r>
          </a:p>
          <a:p>
            <a:pPr marL="772136" lvl="1" indent="-386068" algn="l">
              <a:lnSpc>
                <a:spcPts val="5006"/>
              </a:lnSpc>
              <a:buFont typeface="Arial"/>
              <a:buChar char="•"/>
            </a:pPr>
            <a:r>
              <a:rPr lang="en-US" sz="3576" spc="57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System Development Approach </a:t>
            </a:r>
          </a:p>
          <a:p>
            <a:pPr marL="772136" lvl="1" indent="-386068" algn="l">
              <a:lnSpc>
                <a:spcPts val="5006"/>
              </a:lnSpc>
              <a:buFont typeface="Arial"/>
              <a:buChar char="•"/>
            </a:pPr>
            <a:r>
              <a:rPr lang="en-US" sz="3576" spc="57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Project Structure</a:t>
            </a:r>
          </a:p>
          <a:p>
            <a:pPr marL="772136" lvl="1" indent="-386068" algn="l">
              <a:lnSpc>
                <a:spcPts val="5006"/>
              </a:lnSpc>
              <a:buFont typeface="Arial"/>
              <a:buChar char="•"/>
            </a:pPr>
            <a:r>
              <a:rPr lang="en-US" sz="3576" spc="57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Code Setup</a:t>
            </a:r>
          </a:p>
          <a:p>
            <a:pPr marL="772136" lvl="1" indent="-386068" algn="l">
              <a:lnSpc>
                <a:spcPts val="5006"/>
              </a:lnSpc>
              <a:buFont typeface="Arial"/>
              <a:buChar char="•"/>
            </a:pPr>
            <a:r>
              <a:rPr lang="en-US" sz="3576" spc="57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Algorithm &amp; Deployment</a:t>
            </a:r>
          </a:p>
          <a:p>
            <a:pPr marL="772136" lvl="1" indent="-386068" algn="l">
              <a:lnSpc>
                <a:spcPts val="5006"/>
              </a:lnSpc>
              <a:buFont typeface="Arial"/>
              <a:buChar char="•"/>
            </a:pPr>
            <a:r>
              <a:rPr lang="en-US" sz="3576" spc="57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Deployment &amp; Execution</a:t>
            </a:r>
          </a:p>
          <a:p>
            <a:pPr marL="772136" lvl="1" indent="-386068" algn="l">
              <a:lnSpc>
                <a:spcPts val="5006"/>
              </a:lnSpc>
              <a:buFont typeface="Arial"/>
              <a:buChar char="•"/>
            </a:pPr>
            <a:r>
              <a:rPr lang="en-US" sz="3576" spc="57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Execution Steps </a:t>
            </a:r>
          </a:p>
          <a:p>
            <a:pPr marL="772136" lvl="1" indent="-386068" algn="l">
              <a:lnSpc>
                <a:spcPts val="5006"/>
              </a:lnSpc>
              <a:buFont typeface="Arial"/>
              <a:buChar char="•"/>
            </a:pPr>
            <a:r>
              <a:rPr lang="en-US" sz="3576" spc="57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Result</a:t>
            </a:r>
          </a:p>
          <a:p>
            <a:pPr marL="772136" lvl="1" indent="-386068" algn="l">
              <a:lnSpc>
                <a:spcPts val="5006"/>
              </a:lnSpc>
              <a:buFont typeface="Arial"/>
              <a:buChar char="•"/>
            </a:pPr>
            <a:r>
              <a:rPr lang="en-US" sz="3576" spc="57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Conclusion</a:t>
            </a:r>
          </a:p>
          <a:p>
            <a:pPr marL="772136" lvl="1" indent="-386068" algn="l">
              <a:lnSpc>
                <a:spcPts val="5006"/>
              </a:lnSpc>
              <a:buFont typeface="Arial"/>
              <a:buChar char="•"/>
            </a:pPr>
            <a:r>
              <a:rPr lang="en-US" sz="3576" spc="57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Future Scope</a:t>
            </a:r>
          </a:p>
          <a:p>
            <a:pPr marL="772136" lvl="1" indent="-386068" algn="l">
              <a:lnSpc>
                <a:spcPts val="5006"/>
              </a:lnSpc>
              <a:buFont typeface="Arial"/>
              <a:buChar char="•"/>
            </a:pPr>
            <a:r>
              <a:rPr lang="en-US" sz="3576" spc="57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References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9686081" y="961796"/>
            <a:ext cx="7573219" cy="8707653"/>
          </a:xfrm>
          <a:custGeom>
            <a:avLst/>
            <a:gdLst/>
            <a:ahLst/>
            <a:cxnLst/>
            <a:rect l="l" t="t" r="r" b="b"/>
            <a:pathLst>
              <a:path w="7573219" h="8707653">
                <a:moveTo>
                  <a:pt x="7573219" y="0"/>
                </a:moveTo>
                <a:lnTo>
                  <a:pt x="0" y="0"/>
                </a:lnTo>
                <a:lnTo>
                  <a:pt x="0" y="8707653"/>
                </a:lnTo>
                <a:lnTo>
                  <a:pt x="7573219" y="8707653"/>
                </a:lnTo>
                <a:lnTo>
                  <a:pt x="7573219" y="0"/>
                </a:lnTo>
                <a:close/>
              </a:path>
            </a:pathLst>
          </a:custGeom>
          <a:blipFill>
            <a:blip r:embed="rId3"/>
            <a:stretch>
              <a:fillRect l="-2477" r="-2477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902652" y="9528711"/>
            <a:ext cx="2385348" cy="758289"/>
          </a:xfrm>
          <a:custGeom>
            <a:avLst/>
            <a:gdLst/>
            <a:ahLst/>
            <a:cxnLst/>
            <a:rect l="l" t="t" r="r" b="b"/>
            <a:pathLst>
              <a:path w="2385348" h="758289">
                <a:moveTo>
                  <a:pt x="0" y="0"/>
                </a:moveTo>
                <a:lnTo>
                  <a:pt x="2385348" y="0"/>
                </a:lnTo>
                <a:lnTo>
                  <a:pt x="2385348" y="758289"/>
                </a:lnTo>
                <a:lnTo>
                  <a:pt x="0" y="7582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1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340492"/>
            <a:ext cx="16230600" cy="7606017"/>
            <a:chOff x="0" y="0"/>
            <a:chExt cx="4274726" cy="200323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003231"/>
            </a:xfrm>
            <a:custGeom>
              <a:avLst/>
              <a:gdLst/>
              <a:ahLst/>
              <a:cxnLst/>
              <a:rect l="l" t="t" r="r" b="b"/>
              <a:pathLst>
                <a:path w="4274726" h="2003231">
                  <a:moveTo>
                    <a:pt x="0" y="0"/>
                  </a:moveTo>
                  <a:lnTo>
                    <a:pt x="4274726" y="0"/>
                  </a:lnTo>
                  <a:lnTo>
                    <a:pt x="4274726" y="2003231"/>
                  </a:lnTo>
                  <a:lnTo>
                    <a:pt x="0" y="2003231"/>
                  </a:lnTo>
                  <a:close/>
                </a:path>
              </a:pathLst>
            </a:custGeom>
            <a:gradFill rotWithShape="1">
              <a:gsLst>
                <a:gs pos="0">
                  <a:srgbClr val="03295A">
                    <a:alpha val="62000"/>
                  </a:srgbClr>
                </a:gs>
                <a:gs pos="100000">
                  <a:srgbClr val="041468">
                    <a:alpha val="74500"/>
                  </a:srgbClr>
                </a:gs>
              </a:gsLst>
              <a:lin ang="0"/>
            </a:gradFill>
            <a:ln w="38100" cap="sq">
              <a:gradFill>
                <a:gsLst>
                  <a:gs pos="0">
                    <a:srgbClr val="10A5FF">
                      <a:alpha val="100000"/>
                    </a:srgbClr>
                  </a:gs>
                  <a:gs pos="100000">
                    <a:srgbClr val="041E4E">
                      <a:alpha val="100000"/>
                    </a:srgbClr>
                  </a:gs>
                </a:gsLst>
                <a:lin ang="2700000"/>
              </a:gra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4274726" cy="20794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160043" y="1519539"/>
            <a:ext cx="10011486" cy="1472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19"/>
              </a:lnSpc>
            </a:pPr>
            <a:r>
              <a:rPr lang="en-US" sz="8553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Problem Statement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16376" y="5048250"/>
            <a:ext cx="15698821" cy="21795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23"/>
              </a:lnSpc>
            </a:pPr>
            <a:r>
              <a:rPr lang="en-US" sz="3088" spc="12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Students fac</a:t>
            </a:r>
            <a:r>
              <a:rPr lang="en-US" sz="3088" u="none" strike="noStrike" spc="12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e high levels of stress, anxiety, and loneliness but often hesitate to approach professional counselors. A safe, AI-driven chatbot that detects user mood through sentiment analysis and generates empathetic, motivational responses along with relaxation tips can support student mental well-being.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087101" y="3569139"/>
            <a:ext cx="10157370" cy="723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895"/>
              </a:lnSpc>
              <a:spcBef>
                <a:spcPct val="0"/>
              </a:spcBef>
            </a:pPr>
            <a:r>
              <a:rPr lang="en-US" sz="4534" spc="190" dirty="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Mental Health Companion Chatbot</a:t>
            </a:r>
          </a:p>
        </p:txBody>
      </p:sp>
      <p:sp>
        <p:nvSpPr>
          <p:cNvPr id="8" name="Freeform 8"/>
          <p:cNvSpPr/>
          <p:nvPr/>
        </p:nvSpPr>
        <p:spPr>
          <a:xfrm>
            <a:off x="15902652" y="9528711"/>
            <a:ext cx="2385348" cy="758289"/>
          </a:xfrm>
          <a:custGeom>
            <a:avLst/>
            <a:gdLst/>
            <a:ahLst/>
            <a:cxnLst/>
            <a:rect l="l" t="t" r="r" b="b"/>
            <a:pathLst>
              <a:path w="2385348" h="758289">
                <a:moveTo>
                  <a:pt x="0" y="0"/>
                </a:moveTo>
                <a:lnTo>
                  <a:pt x="2385348" y="0"/>
                </a:lnTo>
                <a:lnTo>
                  <a:pt x="2385348" y="758289"/>
                </a:lnTo>
                <a:lnTo>
                  <a:pt x="0" y="7582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218459" y="2553457"/>
            <a:ext cx="5040841" cy="3307616"/>
          </a:xfrm>
          <a:custGeom>
            <a:avLst/>
            <a:gdLst/>
            <a:ahLst/>
            <a:cxnLst/>
            <a:rect l="l" t="t" r="r" b="b"/>
            <a:pathLst>
              <a:path w="5040841" h="3307616">
                <a:moveTo>
                  <a:pt x="0" y="0"/>
                </a:moveTo>
                <a:lnTo>
                  <a:pt x="5040841" y="0"/>
                </a:lnTo>
                <a:lnTo>
                  <a:pt x="5040841" y="3307616"/>
                </a:lnTo>
                <a:lnTo>
                  <a:pt x="0" y="3307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4569" b="-31994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2218459" y="5357884"/>
            <a:ext cx="5040841" cy="3817907"/>
            <a:chOff x="0" y="0"/>
            <a:chExt cx="1226913" cy="92925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26913" cy="929258"/>
            </a:xfrm>
            <a:custGeom>
              <a:avLst/>
              <a:gdLst/>
              <a:ahLst/>
              <a:cxnLst/>
              <a:rect l="l" t="t" r="r" b="b"/>
              <a:pathLst>
                <a:path w="1226913" h="929258">
                  <a:moveTo>
                    <a:pt x="21502" y="0"/>
                  </a:moveTo>
                  <a:lnTo>
                    <a:pt x="1205412" y="0"/>
                  </a:lnTo>
                  <a:cubicBezTo>
                    <a:pt x="1211114" y="0"/>
                    <a:pt x="1216583" y="2265"/>
                    <a:pt x="1220616" y="6298"/>
                  </a:cubicBezTo>
                  <a:cubicBezTo>
                    <a:pt x="1224648" y="10330"/>
                    <a:pt x="1226913" y="15799"/>
                    <a:pt x="1226913" y="21502"/>
                  </a:cubicBezTo>
                  <a:lnTo>
                    <a:pt x="1226913" y="907756"/>
                  </a:lnTo>
                  <a:cubicBezTo>
                    <a:pt x="1226913" y="913459"/>
                    <a:pt x="1224648" y="918928"/>
                    <a:pt x="1220616" y="922960"/>
                  </a:cubicBezTo>
                  <a:cubicBezTo>
                    <a:pt x="1216583" y="926993"/>
                    <a:pt x="1211114" y="929258"/>
                    <a:pt x="1205412" y="929258"/>
                  </a:cubicBezTo>
                  <a:lnTo>
                    <a:pt x="21502" y="929258"/>
                  </a:lnTo>
                  <a:cubicBezTo>
                    <a:pt x="15799" y="929258"/>
                    <a:pt x="10330" y="926993"/>
                    <a:pt x="6298" y="922960"/>
                  </a:cubicBezTo>
                  <a:cubicBezTo>
                    <a:pt x="2265" y="918928"/>
                    <a:pt x="0" y="913459"/>
                    <a:pt x="0" y="907756"/>
                  </a:cubicBezTo>
                  <a:lnTo>
                    <a:pt x="0" y="21502"/>
                  </a:lnTo>
                  <a:cubicBezTo>
                    <a:pt x="0" y="15799"/>
                    <a:pt x="2265" y="10330"/>
                    <a:pt x="6298" y="6298"/>
                  </a:cubicBezTo>
                  <a:cubicBezTo>
                    <a:pt x="10330" y="2265"/>
                    <a:pt x="15799" y="0"/>
                    <a:pt x="2150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3295A">
                    <a:alpha val="62000"/>
                  </a:srgbClr>
                </a:gs>
                <a:gs pos="100000">
                  <a:srgbClr val="041468">
                    <a:alpha val="74500"/>
                  </a:srgbClr>
                </a:gs>
              </a:gsLst>
              <a:lin ang="0"/>
            </a:gradFill>
            <a:ln w="38100" cap="sq">
              <a:gradFill>
                <a:gsLst>
                  <a:gs pos="0">
                    <a:srgbClr val="10A5FF">
                      <a:alpha val="100000"/>
                    </a:srgbClr>
                  </a:gs>
                  <a:gs pos="100000">
                    <a:srgbClr val="041E4E">
                      <a:alpha val="100000"/>
                    </a:srgbClr>
                  </a:gs>
                </a:gsLst>
                <a:lin ang="2700000"/>
              </a:gradFill>
              <a:prstDash val="solid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76200"/>
              <a:ext cx="1226913" cy="10054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6686582" y="2553457"/>
            <a:ext cx="4999038" cy="3307616"/>
          </a:xfrm>
          <a:custGeom>
            <a:avLst/>
            <a:gdLst/>
            <a:ahLst/>
            <a:cxnLst/>
            <a:rect l="l" t="t" r="r" b="b"/>
            <a:pathLst>
              <a:path w="4999038" h="3307616">
                <a:moveTo>
                  <a:pt x="0" y="0"/>
                </a:moveTo>
                <a:lnTo>
                  <a:pt x="4999039" y="0"/>
                </a:lnTo>
                <a:lnTo>
                  <a:pt x="4999039" y="3307616"/>
                </a:lnTo>
                <a:lnTo>
                  <a:pt x="0" y="33076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3757" b="-13757"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6686582" y="5357884"/>
            <a:ext cx="4999038" cy="3900416"/>
            <a:chOff x="0" y="0"/>
            <a:chExt cx="1216739" cy="94934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216739" cy="949340"/>
            </a:xfrm>
            <a:custGeom>
              <a:avLst/>
              <a:gdLst/>
              <a:ahLst/>
              <a:cxnLst/>
              <a:rect l="l" t="t" r="r" b="b"/>
              <a:pathLst>
                <a:path w="1216739" h="949340">
                  <a:moveTo>
                    <a:pt x="21682" y="0"/>
                  </a:moveTo>
                  <a:lnTo>
                    <a:pt x="1195057" y="0"/>
                  </a:lnTo>
                  <a:cubicBezTo>
                    <a:pt x="1200808" y="0"/>
                    <a:pt x="1206322" y="2284"/>
                    <a:pt x="1210388" y="6350"/>
                  </a:cubicBezTo>
                  <a:cubicBezTo>
                    <a:pt x="1214455" y="10416"/>
                    <a:pt x="1216739" y="15931"/>
                    <a:pt x="1216739" y="21682"/>
                  </a:cubicBezTo>
                  <a:lnTo>
                    <a:pt x="1216739" y="927659"/>
                  </a:lnTo>
                  <a:cubicBezTo>
                    <a:pt x="1216739" y="933409"/>
                    <a:pt x="1214455" y="938924"/>
                    <a:pt x="1210388" y="942990"/>
                  </a:cubicBezTo>
                  <a:cubicBezTo>
                    <a:pt x="1206322" y="947056"/>
                    <a:pt x="1200808" y="949340"/>
                    <a:pt x="1195057" y="949340"/>
                  </a:cubicBezTo>
                  <a:lnTo>
                    <a:pt x="21682" y="949340"/>
                  </a:lnTo>
                  <a:cubicBezTo>
                    <a:pt x="15931" y="949340"/>
                    <a:pt x="10416" y="947056"/>
                    <a:pt x="6350" y="942990"/>
                  </a:cubicBezTo>
                  <a:cubicBezTo>
                    <a:pt x="2284" y="938924"/>
                    <a:pt x="0" y="933409"/>
                    <a:pt x="0" y="927659"/>
                  </a:cubicBezTo>
                  <a:lnTo>
                    <a:pt x="0" y="21682"/>
                  </a:lnTo>
                  <a:cubicBezTo>
                    <a:pt x="0" y="15931"/>
                    <a:pt x="2284" y="10416"/>
                    <a:pt x="6350" y="6350"/>
                  </a:cubicBezTo>
                  <a:cubicBezTo>
                    <a:pt x="10416" y="2284"/>
                    <a:pt x="15931" y="0"/>
                    <a:pt x="2168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3295A">
                    <a:alpha val="62000"/>
                  </a:srgbClr>
                </a:gs>
                <a:gs pos="100000">
                  <a:srgbClr val="041468">
                    <a:alpha val="74500"/>
                  </a:srgbClr>
                </a:gs>
              </a:gsLst>
              <a:lin ang="0"/>
            </a:gradFill>
            <a:ln w="38100" cap="sq">
              <a:gradFill>
                <a:gsLst>
                  <a:gs pos="0">
                    <a:srgbClr val="10A5FF">
                      <a:alpha val="100000"/>
                    </a:srgbClr>
                  </a:gs>
                  <a:gs pos="100000">
                    <a:srgbClr val="041E4E">
                      <a:alpha val="100000"/>
                    </a:srgbClr>
                  </a:gs>
                </a:gsLst>
                <a:lin ang="2700000"/>
              </a:gra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76200"/>
              <a:ext cx="1216739" cy="10255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167620" y="2553457"/>
            <a:ext cx="4986124" cy="3307616"/>
          </a:xfrm>
          <a:custGeom>
            <a:avLst/>
            <a:gdLst/>
            <a:ahLst/>
            <a:cxnLst/>
            <a:rect l="l" t="t" r="r" b="b"/>
            <a:pathLst>
              <a:path w="4986124" h="3307616">
                <a:moveTo>
                  <a:pt x="0" y="0"/>
                </a:moveTo>
                <a:lnTo>
                  <a:pt x="4986124" y="0"/>
                </a:lnTo>
                <a:lnTo>
                  <a:pt x="4986124" y="3307616"/>
                </a:lnTo>
                <a:lnTo>
                  <a:pt x="0" y="3307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048" b="-15916"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1167620" y="5357884"/>
            <a:ext cx="4986124" cy="3900416"/>
            <a:chOff x="0" y="0"/>
            <a:chExt cx="1213596" cy="94934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13596" cy="949340"/>
            </a:xfrm>
            <a:custGeom>
              <a:avLst/>
              <a:gdLst/>
              <a:ahLst/>
              <a:cxnLst/>
              <a:rect l="l" t="t" r="r" b="b"/>
              <a:pathLst>
                <a:path w="1213596" h="949340">
                  <a:moveTo>
                    <a:pt x="21738" y="0"/>
                  </a:moveTo>
                  <a:lnTo>
                    <a:pt x="1191858" y="0"/>
                  </a:lnTo>
                  <a:cubicBezTo>
                    <a:pt x="1197623" y="0"/>
                    <a:pt x="1203152" y="2290"/>
                    <a:pt x="1207229" y="6367"/>
                  </a:cubicBezTo>
                  <a:cubicBezTo>
                    <a:pt x="1211306" y="10443"/>
                    <a:pt x="1213596" y="15973"/>
                    <a:pt x="1213596" y="21738"/>
                  </a:cubicBezTo>
                  <a:lnTo>
                    <a:pt x="1213596" y="927603"/>
                  </a:lnTo>
                  <a:cubicBezTo>
                    <a:pt x="1213596" y="933368"/>
                    <a:pt x="1211306" y="938897"/>
                    <a:pt x="1207229" y="942973"/>
                  </a:cubicBezTo>
                  <a:cubicBezTo>
                    <a:pt x="1203152" y="947050"/>
                    <a:pt x="1197623" y="949340"/>
                    <a:pt x="1191858" y="949340"/>
                  </a:cubicBezTo>
                  <a:lnTo>
                    <a:pt x="21738" y="949340"/>
                  </a:lnTo>
                  <a:cubicBezTo>
                    <a:pt x="15973" y="949340"/>
                    <a:pt x="10443" y="947050"/>
                    <a:pt x="6367" y="942973"/>
                  </a:cubicBezTo>
                  <a:cubicBezTo>
                    <a:pt x="2290" y="938897"/>
                    <a:pt x="0" y="933368"/>
                    <a:pt x="0" y="927603"/>
                  </a:cubicBezTo>
                  <a:lnTo>
                    <a:pt x="0" y="21738"/>
                  </a:lnTo>
                  <a:cubicBezTo>
                    <a:pt x="0" y="15973"/>
                    <a:pt x="2290" y="10443"/>
                    <a:pt x="6367" y="6367"/>
                  </a:cubicBezTo>
                  <a:cubicBezTo>
                    <a:pt x="10443" y="2290"/>
                    <a:pt x="15973" y="0"/>
                    <a:pt x="21738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3295A">
                    <a:alpha val="62000"/>
                  </a:srgbClr>
                </a:gs>
                <a:gs pos="100000">
                  <a:srgbClr val="041468">
                    <a:alpha val="74500"/>
                  </a:srgbClr>
                </a:gs>
              </a:gsLst>
              <a:lin ang="0"/>
            </a:gradFill>
            <a:ln w="38100" cap="sq">
              <a:gradFill>
                <a:gsLst>
                  <a:gs pos="0">
                    <a:srgbClr val="10A5FF">
                      <a:alpha val="100000"/>
                    </a:srgbClr>
                  </a:gs>
                  <a:gs pos="100000">
                    <a:srgbClr val="041E4E">
                      <a:alpha val="100000"/>
                    </a:srgbClr>
                  </a:gs>
                </a:gsLst>
                <a:lin ang="2700000"/>
              </a:gra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76200"/>
              <a:ext cx="1213596" cy="10255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3660682" y="566776"/>
            <a:ext cx="11716993" cy="1462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38"/>
              </a:lnSpc>
            </a:pPr>
            <a:r>
              <a:rPr lang="en-US" sz="8568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Proposed Solution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261195" y="5668825"/>
            <a:ext cx="4955370" cy="3589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09"/>
              </a:lnSpc>
            </a:pPr>
            <a:r>
              <a:rPr lang="en-US" sz="2507" u="sng" spc="105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rPr>
              <a:t>W</a:t>
            </a:r>
            <a:r>
              <a:rPr lang="en-US" sz="2507" u="sng" strike="noStrike" spc="105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rPr>
              <a:t>ellness Support &amp; Emergency Intervention</a:t>
            </a:r>
          </a:p>
          <a:p>
            <a:pPr marL="0" lvl="0" indent="0" algn="just">
              <a:lnSpc>
                <a:spcPts val="3079"/>
              </a:lnSpc>
            </a:pPr>
            <a:r>
              <a:rPr lang="en-US" sz="2199" u="none" strike="noStrike" spc="92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Delivers evidence-based relaxation and mindfulness techniques and activates an emergency calling system when high-risk mental health indicators are detected.</a:t>
            </a:r>
          </a:p>
          <a:p>
            <a:pPr marL="0" lvl="0" indent="0" algn="just">
              <a:lnSpc>
                <a:spcPts val="2949"/>
              </a:lnSpc>
            </a:pPr>
            <a:endParaRPr lang="en-US" sz="2199" u="none" strike="noStrike" spc="92">
              <a:solidFill>
                <a:srgbClr val="FFFFFF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6686582" y="5631991"/>
            <a:ext cx="4999038" cy="4118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37"/>
              </a:lnSpc>
            </a:pPr>
            <a:r>
              <a:rPr lang="en-US" sz="2527" u="sng" spc="106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rPr>
              <a:t>Intellig</a:t>
            </a:r>
            <a:r>
              <a:rPr lang="en-US" sz="2527" u="sng" strike="noStrike" spc="106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rPr>
              <a:t>ent Response Generation</a:t>
            </a:r>
          </a:p>
          <a:p>
            <a:pPr marL="0" lvl="0" indent="0" algn="just">
              <a:lnSpc>
                <a:spcPts val="3302"/>
              </a:lnSpc>
            </a:pPr>
            <a:r>
              <a:rPr lang="en-US" sz="2359" u="none" strike="noStrike" spc="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 Employs pre-trained language models to generate empathetic, context-aware responses that support students’ emotional well-being.</a:t>
            </a:r>
          </a:p>
          <a:p>
            <a:pPr marL="0" lvl="0" indent="0" algn="just">
              <a:lnSpc>
                <a:spcPts val="2037"/>
              </a:lnSpc>
            </a:pPr>
            <a:r>
              <a:rPr lang="en-US" sz="1455" u="none" strike="noStrike" spc="6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</a:t>
            </a:r>
          </a:p>
          <a:p>
            <a:pPr algn="just">
              <a:lnSpc>
                <a:spcPts val="1355"/>
              </a:lnSpc>
            </a:pPr>
            <a:endParaRPr lang="en-US" sz="1455" u="none" strike="noStrike" spc="61">
              <a:solidFill>
                <a:srgbClr val="FFFFFF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marL="0" lvl="0" indent="0" algn="just">
              <a:lnSpc>
                <a:spcPts val="1355"/>
              </a:lnSpc>
            </a:pPr>
            <a:endParaRPr lang="en-US" sz="1455" u="none" strike="noStrike" spc="61">
              <a:solidFill>
                <a:srgbClr val="FFFFFF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marL="0" lvl="0" indent="0" algn="just">
              <a:lnSpc>
                <a:spcPts val="1355"/>
              </a:lnSpc>
            </a:pPr>
            <a:endParaRPr lang="en-US" sz="1455" u="none" strike="noStrike" spc="61">
              <a:solidFill>
                <a:srgbClr val="FFFFFF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marL="0" lvl="0" indent="0" algn="just">
              <a:lnSpc>
                <a:spcPts val="1355"/>
              </a:lnSpc>
            </a:pPr>
            <a:endParaRPr lang="en-US" sz="1455" u="none" strike="noStrike" spc="61">
              <a:solidFill>
                <a:srgbClr val="FFFFFF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marL="0" lvl="0" indent="0" algn="just">
              <a:lnSpc>
                <a:spcPts val="1355"/>
              </a:lnSpc>
            </a:pPr>
            <a:endParaRPr lang="en-US" sz="1455" u="none" strike="noStrike" spc="61">
              <a:solidFill>
                <a:srgbClr val="FFFFFF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167620" y="5631991"/>
            <a:ext cx="4986124" cy="32125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65"/>
              </a:lnSpc>
            </a:pPr>
            <a:r>
              <a:rPr lang="en-US" sz="2546" u="sng" spc="106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rPr>
              <a:t>AI-Bas</a:t>
            </a:r>
            <a:r>
              <a:rPr lang="en-US" sz="2546" u="sng" strike="noStrike" spc="106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rPr>
              <a:t>ed Sentiment Analysis</a:t>
            </a:r>
          </a:p>
          <a:p>
            <a:pPr marL="0" lvl="0" indent="0" algn="just">
              <a:lnSpc>
                <a:spcPts val="3285"/>
              </a:lnSpc>
            </a:pPr>
            <a:endParaRPr lang="en-US" sz="2546" u="sng" strike="noStrike" spc="106">
              <a:solidFill>
                <a:srgbClr val="FFFFFF"/>
              </a:solidFill>
              <a:latin typeface="Gagalin"/>
              <a:ea typeface="Gagalin"/>
              <a:cs typeface="Gagalin"/>
              <a:sym typeface="Gagalin"/>
            </a:endParaRPr>
          </a:p>
          <a:p>
            <a:pPr marL="0" lvl="0" indent="0" algn="just">
              <a:lnSpc>
                <a:spcPts val="3285"/>
              </a:lnSpc>
            </a:pPr>
            <a:r>
              <a:rPr lang="en-US" sz="2346" u="none" strike="noStrike" spc="98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 Analyzes student chat data using NLP and machine learning models to identify emotional states such as stress, anxiety, and depression in real time.</a:t>
            </a:r>
          </a:p>
          <a:p>
            <a:pPr marL="0" lvl="0" indent="0" algn="just">
              <a:lnSpc>
                <a:spcPts val="2445"/>
              </a:lnSpc>
            </a:pPr>
            <a:endParaRPr lang="en-US" sz="2346" u="none" strike="noStrike" spc="98">
              <a:solidFill>
                <a:srgbClr val="FFFFFF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19" name="Freeform 19"/>
          <p:cNvSpPr/>
          <p:nvPr/>
        </p:nvSpPr>
        <p:spPr>
          <a:xfrm>
            <a:off x="15902652" y="9528711"/>
            <a:ext cx="2385348" cy="758289"/>
          </a:xfrm>
          <a:custGeom>
            <a:avLst/>
            <a:gdLst/>
            <a:ahLst/>
            <a:cxnLst/>
            <a:rect l="l" t="t" r="r" b="b"/>
            <a:pathLst>
              <a:path w="2385348" h="758289">
                <a:moveTo>
                  <a:pt x="0" y="0"/>
                </a:moveTo>
                <a:lnTo>
                  <a:pt x="2385348" y="0"/>
                </a:lnTo>
                <a:lnTo>
                  <a:pt x="2385348" y="758289"/>
                </a:lnTo>
                <a:lnTo>
                  <a:pt x="0" y="75828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1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01426" y="1914409"/>
            <a:ext cx="16485148" cy="7377104"/>
          </a:xfrm>
          <a:custGeom>
            <a:avLst/>
            <a:gdLst/>
            <a:ahLst/>
            <a:cxnLst/>
            <a:rect l="l" t="t" r="r" b="b"/>
            <a:pathLst>
              <a:path w="16485148" h="7377104">
                <a:moveTo>
                  <a:pt x="0" y="0"/>
                </a:moveTo>
                <a:lnTo>
                  <a:pt x="16485148" y="0"/>
                </a:lnTo>
                <a:lnTo>
                  <a:pt x="16485148" y="7377104"/>
                </a:lnTo>
                <a:lnTo>
                  <a:pt x="0" y="73771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37505" y="198538"/>
            <a:ext cx="17012990" cy="14439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985"/>
              </a:lnSpc>
              <a:spcBef>
                <a:spcPct val="0"/>
              </a:spcBef>
            </a:pPr>
            <a:r>
              <a:rPr lang="en-US" sz="8561" spc="136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System Development Approach </a:t>
            </a:r>
          </a:p>
        </p:txBody>
      </p:sp>
      <p:sp>
        <p:nvSpPr>
          <p:cNvPr id="4" name="Freeform 4"/>
          <p:cNvSpPr/>
          <p:nvPr/>
        </p:nvSpPr>
        <p:spPr>
          <a:xfrm>
            <a:off x="15902652" y="9528711"/>
            <a:ext cx="2385348" cy="758289"/>
          </a:xfrm>
          <a:custGeom>
            <a:avLst/>
            <a:gdLst/>
            <a:ahLst/>
            <a:cxnLst/>
            <a:rect l="l" t="t" r="r" b="b"/>
            <a:pathLst>
              <a:path w="2385348" h="758289">
                <a:moveTo>
                  <a:pt x="0" y="0"/>
                </a:moveTo>
                <a:lnTo>
                  <a:pt x="2385348" y="0"/>
                </a:lnTo>
                <a:lnTo>
                  <a:pt x="2385348" y="758289"/>
                </a:lnTo>
                <a:lnTo>
                  <a:pt x="0" y="7582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1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038600" y="1790700"/>
            <a:ext cx="10404946" cy="7904712"/>
          </a:xfrm>
          <a:custGeom>
            <a:avLst/>
            <a:gdLst/>
            <a:ahLst/>
            <a:cxnLst/>
            <a:rect l="l" t="t" r="r" b="b"/>
            <a:pathLst>
              <a:path w="10404946" h="7904712">
                <a:moveTo>
                  <a:pt x="0" y="0"/>
                </a:moveTo>
                <a:lnTo>
                  <a:pt x="10404946" y="0"/>
                </a:lnTo>
                <a:lnTo>
                  <a:pt x="10404946" y="7904712"/>
                </a:lnTo>
                <a:lnTo>
                  <a:pt x="0" y="79047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38" r="-718" b="-53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466977" y="222479"/>
            <a:ext cx="9354046" cy="14445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008"/>
              </a:lnSpc>
              <a:spcBef>
                <a:spcPct val="0"/>
              </a:spcBef>
            </a:pPr>
            <a:r>
              <a:rPr lang="en-US" sz="8577" spc="137" dirty="0">
                <a:solidFill>
                  <a:srgbClr val="FEFEFE"/>
                </a:solidFill>
                <a:latin typeface="Telegraf"/>
                <a:ea typeface="Telegraf"/>
                <a:cs typeface="Telegraf"/>
                <a:sym typeface="Telegraf"/>
              </a:rPr>
              <a:t>Project Structure</a:t>
            </a:r>
          </a:p>
        </p:txBody>
      </p:sp>
      <p:sp>
        <p:nvSpPr>
          <p:cNvPr id="4" name="Freeform 4"/>
          <p:cNvSpPr/>
          <p:nvPr/>
        </p:nvSpPr>
        <p:spPr>
          <a:xfrm>
            <a:off x="15849600" y="9486900"/>
            <a:ext cx="2438400" cy="800100"/>
          </a:xfrm>
          <a:custGeom>
            <a:avLst/>
            <a:gdLst/>
            <a:ahLst/>
            <a:cxnLst/>
            <a:rect l="l" t="t" r="r" b="b"/>
            <a:pathLst>
              <a:path w="2839493" h="902660">
                <a:moveTo>
                  <a:pt x="0" y="0"/>
                </a:moveTo>
                <a:lnTo>
                  <a:pt x="2839493" y="0"/>
                </a:lnTo>
                <a:lnTo>
                  <a:pt x="2839493" y="902660"/>
                </a:lnTo>
                <a:lnTo>
                  <a:pt x="0" y="9026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1851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375865" y="857250"/>
            <a:ext cx="9536271" cy="1480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48"/>
              </a:lnSpc>
            </a:pPr>
            <a:r>
              <a:rPr lang="en-US" sz="8652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Code Setup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857759" y="2572374"/>
            <a:ext cx="16230600" cy="3518313"/>
            <a:chOff x="0" y="0"/>
            <a:chExt cx="3339630" cy="7239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339629" cy="723933"/>
            </a:xfrm>
            <a:custGeom>
              <a:avLst/>
              <a:gdLst/>
              <a:ahLst/>
              <a:cxnLst/>
              <a:rect l="l" t="t" r="r" b="b"/>
              <a:pathLst>
                <a:path w="3339629" h="723933">
                  <a:moveTo>
                    <a:pt x="9316" y="0"/>
                  </a:moveTo>
                  <a:lnTo>
                    <a:pt x="3330313" y="0"/>
                  </a:lnTo>
                  <a:cubicBezTo>
                    <a:pt x="3335458" y="0"/>
                    <a:pt x="3339629" y="4171"/>
                    <a:pt x="3339629" y="9316"/>
                  </a:cubicBezTo>
                  <a:lnTo>
                    <a:pt x="3339629" y="714617"/>
                  </a:lnTo>
                  <a:cubicBezTo>
                    <a:pt x="3339629" y="719762"/>
                    <a:pt x="3335458" y="723933"/>
                    <a:pt x="3330313" y="723933"/>
                  </a:cubicBezTo>
                  <a:lnTo>
                    <a:pt x="9316" y="723933"/>
                  </a:lnTo>
                  <a:cubicBezTo>
                    <a:pt x="4171" y="723933"/>
                    <a:pt x="0" y="719762"/>
                    <a:pt x="0" y="714617"/>
                  </a:cubicBezTo>
                  <a:lnTo>
                    <a:pt x="0" y="9316"/>
                  </a:lnTo>
                  <a:cubicBezTo>
                    <a:pt x="0" y="4171"/>
                    <a:pt x="4171" y="0"/>
                    <a:pt x="9316" y="0"/>
                  </a:cubicBezTo>
                  <a:close/>
                </a:path>
              </a:pathLst>
            </a:custGeom>
            <a:solidFill>
              <a:srgbClr val="184063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85725"/>
              <a:ext cx="3339630" cy="8096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6019"/>
                </a:lnSpc>
              </a:pPr>
              <a:r>
                <a:rPr lang="en-US" sz="4299" u="sng" spc="68">
                  <a:solidFill>
                    <a:srgbClr val="FFFFFF"/>
                  </a:solidFill>
                  <a:latin typeface="Gagalin"/>
                  <a:ea typeface="Gagalin"/>
                  <a:cs typeface="Gagalin"/>
                  <a:sym typeface="Gagalin"/>
                </a:rPr>
                <a:t>Phase 1: Frontend Setup:</a:t>
              </a:r>
            </a:p>
            <a:p>
              <a:pPr marL="755642" lvl="1" indent="-377821" algn="l">
                <a:lnSpc>
                  <a:spcPts val="4899"/>
                </a:lnSpc>
                <a:buFont typeface="Arial"/>
                <a:buChar char="•"/>
              </a:pPr>
              <a:r>
                <a:rPr lang="en-US" sz="3499" spc="55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Streamlit is used to build the chatbot user interface</a:t>
              </a:r>
            </a:p>
            <a:p>
              <a:pPr marL="755642" lvl="1" indent="-377821" algn="l">
                <a:lnSpc>
                  <a:spcPts val="4899"/>
                </a:lnSpc>
                <a:buFont typeface="Arial"/>
                <a:buChar char="•"/>
              </a:pPr>
              <a:r>
                <a:rPr lang="en-US" sz="3499" spc="55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Users can enter questions through the application</a:t>
              </a:r>
            </a:p>
            <a:p>
              <a:pPr marL="755642" lvl="1" indent="-377821" algn="l">
                <a:lnSpc>
                  <a:spcPts val="4899"/>
                </a:lnSpc>
                <a:buFont typeface="Arial"/>
                <a:buChar char="•"/>
              </a:pPr>
              <a:r>
                <a:rPr lang="en-US" sz="3499" spc="55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Responses received from the backend are displayed in real time</a:t>
              </a:r>
            </a:p>
            <a:p>
              <a:pPr algn="ctr">
                <a:lnSpc>
                  <a:spcPts val="2800"/>
                </a:lnSpc>
              </a:pPr>
              <a:endParaRPr lang="en-US" sz="3499" spc="55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57759" y="6328813"/>
            <a:ext cx="16230600" cy="3518313"/>
            <a:chOff x="0" y="0"/>
            <a:chExt cx="3339630" cy="7239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339629" cy="723933"/>
            </a:xfrm>
            <a:custGeom>
              <a:avLst/>
              <a:gdLst/>
              <a:ahLst/>
              <a:cxnLst/>
              <a:rect l="l" t="t" r="r" b="b"/>
              <a:pathLst>
                <a:path w="3339629" h="723933">
                  <a:moveTo>
                    <a:pt x="9316" y="0"/>
                  </a:moveTo>
                  <a:lnTo>
                    <a:pt x="3330313" y="0"/>
                  </a:lnTo>
                  <a:cubicBezTo>
                    <a:pt x="3335458" y="0"/>
                    <a:pt x="3339629" y="4171"/>
                    <a:pt x="3339629" y="9316"/>
                  </a:cubicBezTo>
                  <a:lnTo>
                    <a:pt x="3339629" y="714617"/>
                  </a:lnTo>
                  <a:cubicBezTo>
                    <a:pt x="3339629" y="719762"/>
                    <a:pt x="3335458" y="723933"/>
                    <a:pt x="3330313" y="723933"/>
                  </a:cubicBezTo>
                  <a:lnTo>
                    <a:pt x="9316" y="723933"/>
                  </a:lnTo>
                  <a:cubicBezTo>
                    <a:pt x="4171" y="723933"/>
                    <a:pt x="0" y="719762"/>
                    <a:pt x="0" y="714617"/>
                  </a:cubicBezTo>
                  <a:lnTo>
                    <a:pt x="0" y="9316"/>
                  </a:lnTo>
                  <a:cubicBezTo>
                    <a:pt x="0" y="4171"/>
                    <a:pt x="4171" y="0"/>
                    <a:pt x="9316" y="0"/>
                  </a:cubicBezTo>
                  <a:close/>
                </a:path>
              </a:pathLst>
            </a:custGeom>
            <a:solidFill>
              <a:srgbClr val="184063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85725"/>
              <a:ext cx="3339630" cy="8096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6019"/>
                </a:lnSpc>
              </a:pPr>
              <a:r>
                <a:rPr lang="en-US" sz="4299" u="sng" spc="68">
                  <a:solidFill>
                    <a:srgbClr val="FFFFFF"/>
                  </a:solidFill>
                  <a:latin typeface="Gagalin"/>
                  <a:ea typeface="Gagalin"/>
                  <a:cs typeface="Gagalin"/>
                  <a:sym typeface="Gagalin"/>
                </a:rPr>
                <a:t>Phase 2: Backend Setup:</a:t>
              </a:r>
            </a:p>
            <a:p>
              <a:pPr marL="755642" lvl="1" indent="-377821" algn="l">
                <a:lnSpc>
                  <a:spcPts val="4899"/>
                </a:lnSpc>
                <a:buFont typeface="Arial"/>
                <a:buChar char="•"/>
              </a:pPr>
              <a:r>
                <a:rPr lang="en-US" sz="3499" spc="55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FastAPI is implemented as the backend framework</a:t>
              </a:r>
            </a:p>
            <a:p>
              <a:pPr marL="755642" lvl="1" indent="-377821" algn="l">
                <a:lnSpc>
                  <a:spcPts val="4899"/>
                </a:lnSpc>
                <a:buFont typeface="Arial"/>
                <a:buChar char="•"/>
              </a:pPr>
              <a:r>
                <a:rPr lang="en-US" sz="3499" spc="55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Backend receives and validates requests from the frontend</a:t>
              </a:r>
            </a:p>
            <a:p>
              <a:pPr marL="755642" lvl="1" indent="-377821" algn="l">
                <a:lnSpc>
                  <a:spcPts val="4899"/>
                </a:lnSpc>
                <a:buFont typeface="Arial"/>
                <a:buChar char="•"/>
              </a:pPr>
              <a:r>
                <a:rPr lang="en-US" sz="3499" spc="55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Processed responses are sent back to the frontend</a:t>
              </a:r>
            </a:p>
            <a:p>
              <a:pPr algn="ctr">
                <a:lnSpc>
                  <a:spcPts val="2800"/>
                </a:lnSpc>
              </a:pPr>
              <a:endParaRPr lang="en-US" sz="3499" spc="55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endParaRPr>
            </a:p>
          </p:txBody>
        </p:sp>
      </p:grpSp>
      <p:sp>
        <p:nvSpPr>
          <p:cNvPr id="10" name="Freeform 10"/>
          <p:cNvSpPr/>
          <p:nvPr/>
        </p:nvSpPr>
        <p:spPr>
          <a:xfrm>
            <a:off x="15902652" y="9528711"/>
            <a:ext cx="2385348" cy="758289"/>
          </a:xfrm>
          <a:custGeom>
            <a:avLst/>
            <a:gdLst/>
            <a:ahLst/>
            <a:cxnLst/>
            <a:rect l="l" t="t" r="r" b="b"/>
            <a:pathLst>
              <a:path w="2385348" h="758289">
                <a:moveTo>
                  <a:pt x="0" y="0"/>
                </a:moveTo>
                <a:lnTo>
                  <a:pt x="2385348" y="0"/>
                </a:lnTo>
                <a:lnTo>
                  <a:pt x="2385348" y="758289"/>
                </a:lnTo>
                <a:lnTo>
                  <a:pt x="0" y="7582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1851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375865" y="640306"/>
            <a:ext cx="9536271" cy="1482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18"/>
              </a:lnSpc>
            </a:pPr>
            <a:r>
              <a:rPr lang="en-US" sz="8552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Code Setup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28700" y="2475135"/>
            <a:ext cx="16230600" cy="4000102"/>
            <a:chOff x="0" y="0"/>
            <a:chExt cx="3339630" cy="82306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339629" cy="823066"/>
            </a:xfrm>
            <a:custGeom>
              <a:avLst/>
              <a:gdLst/>
              <a:ahLst/>
              <a:cxnLst/>
              <a:rect l="l" t="t" r="r" b="b"/>
              <a:pathLst>
                <a:path w="3339629" h="823066">
                  <a:moveTo>
                    <a:pt x="9316" y="0"/>
                  </a:moveTo>
                  <a:lnTo>
                    <a:pt x="3330313" y="0"/>
                  </a:lnTo>
                  <a:cubicBezTo>
                    <a:pt x="3335458" y="0"/>
                    <a:pt x="3339629" y="4171"/>
                    <a:pt x="3339629" y="9316"/>
                  </a:cubicBezTo>
                  <a:lnTo>
                    <a:pt x="3339629" y="813750"/>
                  </a:lnTo>
                  <a:cubicBezTo>
                    <a:pt x="3339629" y="818895"/>
                    <a:pt x="3335458" y="823066"/>
                    <a:pt x="3330313" y="823066"/>
                  </a:cubicBezTo>
                  <a:lnTo>
                    <a:pt x="9316" y="823066"/>
                  </a:lnTo>
                  <a:cubicBezTo>
                    <a:pt x="4171" y="823066"/>
                    <a:pt x="0" y="818895"/>
                    <a:pt x="0" y="813750"/>
                  </a:cubicBezTo>
                  <a:lnTo>
                    <a:pt x="0" y="9316"/>
                  </a:lnTo>
                  <a:cubicBezTo>
                    <a:pt x="0" y="4171"/>
                    <a:pt x="4171" y="0"/>
                    <a:pt x="9316" y="0"/>
                  </a:cubicBezTo>
                  <a:close/>
                </a:path>
              </a:pathLst>
            </a:custGeom>
            <a:solidFill>
              <a:srgbClr val="184063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85725"/>
              <a:ext cx="3339630" cy="9087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6019"/>
                </a:lnSpc>
              </a:pPr>
              <a:r>
                <a:rPr lang="en-US" sz="4299" u="sng" spc="68">
                  <a:solidFill>
                    <a:srgbClr val="FFFFFF"/>
                  </a:solidFill>
                  <a:latin typeface="Gagalin"/>
                  <a:ea typeface="Gagalin"/>
                  <a:cs typeface="Gagalin"/>
                  <a:sym typeface="Gagalin"/>
                </a:rPr>
                <a:t>Phase 3: AI Agent &amp; Tools Setup:</a:t>
              </a:r>
            </a:p>
            <a:p>
              <a:pPr marL="755642" lvl="1" indent="-377821" algn="l">
                <a:lnSpc>
                  <a:spcPts val="4899"/>
                </a:lnSpc>
                <a:buFont typeface="Arial"/>
                <a:buChar char="•"/>
              </a:pPr>
              <a:r>
                <a:rPr lang="en-US" sz="3499" spc="55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Ollama is configured with the MedGemma model</a:t>
              </a:r>
            </a:p>
            <a:p>
              <a:pPr marL="755642" lvl="1" indent="-377821" algn="l">
                <a:lnSpc>
                  <a:spcPts val="4899"/>
                </a:lnSpc>
                <a:buFont typeface="Arial"/>
                <a:buChar char="•"/>
              </a:pPr>
              <a:r>
                <a:rPr lang="en-US" sz="3499" spc="55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Twilio Calling API is integrated for emergency communication</a:t>
              </a:r>
            </a:p>
            <a:p>
              <a:pPr marL="755642" lvl="1" indent="-377821" algn="l">
                <a:lnSpc>
                  <a:spcPts val="4899"/>
                </a:lnSpc>
                <a:buFont typeface="Arial"/>
                <a:buChar char="•"/>
              </a:pPr>
              <a:r>
                <a:rPr lang="en-US" sz="3499" spc="55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Location-based support tool is implemented</a:t>
              </a:r>
            </a:p>
            <a:p>
              <a:pPr marL="755642" lvl="1" indent="-377821" algn="l">
                <a:lnSpc>
                  <a:spcPts val="4899"/>
                </a:lnSpc>
                <a:buFont typeface="Arial"/>
                <a:buChar char="•"/>
              </a:pPr>
              <a:r>
                <a:rPr lang="en-US" sz="3499" spc="55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AI Agent is created and connected to the backend</a:t>
              </a:r>
            </a:p>
            <a:p>
              <a:pPr algn="ctr">
                <a:lnSpc>
                  <a:spcPts val="2800"/>
                </a:lnSpc>
              </a:pPr>
              <a:endParaRPr lang="en-US" sz="3499" spc="55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6827663"/>
            <a:ext cx="16230600" cy="3062471"/>
            <a:chOff x="0" y="0"/>
            <a:chExt cx="3339630" cy="63013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339629" cy="630138"/>
            </a:xfrm>
            <a:custGeom>
              <a:avLst/>
              <a:gdLst/>
              <a:ahLst/>
              <a:cxnLst/>
              <a:rect l="l" t="t" r="r" b="b"/>
              <a:pathLst>
                <a:path w="3339629" h="630138">
                  <a:moveTo>
                    <a:pt x="9316" y="0"/>
                  </a:moveTo>
                  <a:lnTo>
                    <a:pt x="3330313" y="0"/>
                  </a:lnTo>
                  <a:cubicBezTo>
                    <a:pt x="3335458" y="0"/>
                    <a:pt x="3339629" y="4171"/>
                    <a:pt x="3339629" y="9316"/>
                  </a:cubicBezTo>
                  <a:lnTo>
                    <a:pt x="3339629" y="620822"/>
                  </a:lnTo>
                  <a:cubicBezTo>
                    <a:pt x="3339629" y="625967"/>
                    <a:pt x="3335458" y="630138"/>
                    <a:pt x="3330313" y="630138"/>
                  </a:cubicBezTo>
                  <a:lnTo>
                    <a:pt x="9316" y="630138"/>
                  </a:lnTo>
                  <a:cubicBezTo>
                    <a:pt x="4171" y="630138"/>
                    <a:pt x="0" y="625967"/>
                    <a:pt x="0" y="620822"/>
                  </a:cubicBezTo>
                  <a:lnTo>
                    <a:pt x="0" y="9316"/>
                  </a:lnTo>
                  <a:cubicBezTo>
                    <a:pt x="0" y="4171"/>
                    <a:pt x="4171" y="0"/>
                    <a:pt x="9316" y="0"/>
                  </a:cubicBezTo>
                  <a:close/>
                </a:path>
              </a:pathLst>
            </a:custGeom>
            <a:solidFill>
              <a:srgbClr val="184063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85725"/>
              <a:ext cx="3339630" cy="7158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6019"/>
                </a:lnSpc>
              </a:pPr>
              <a:r>
                <a:rPr lang="en-US" sz="4299" u="sng" spc="68">
                  <a:solidFill>
                    <a:srgbClr val="FFFFFF"/>
                  </a:solidFill>
                  <a:latin typeface="Gagalin"/>
                  <a:ea typeface="Gagalin"/>
                  <a:cs typeface="Gagalin"/>
                  <a:sym typeface="Gagalin"/>
                </a:rPr>
                <a:t>Phase 4: System Integration &amp; Testing:</a:t>
              </a:r>
            </a:p>
            <a:p>
              <a:pPr marL="755642" lvl="1" indent="-377821" algn="l">
                <a:lnSpc>
                  <a:spcPts val="4899"/>
                </a:lnSpc>
                <a:buFont typeface="Arial"/>
                <a:buChar char="•"/>
              </a:pPr>
              <a:r>
                <a:rPr lang="en-US" sz="3499" spc="55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All components are integrated into a single system</a:t>
              </a:r>
            </a:p>
            <a:p>
              <a:pPr marL="755642" lvl="1" indent="-377821" algn="l">
                <a:lnSpc>
                  <a:spcPts val="4899"/>
                </a:lnSpc>
                <a:buFont typeface="Arial"/>
                <a:buChar char="•"/>
              </a:pPr>
              <a:r>
                <a:rPr lang="en-US" sz="3499" spc="55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End-to-end testing is performed to verify functionality</a:t>
              </a:r>
            </a:p>
            <a:p>
              <a:pPr algn="ctr">
                <a:lnSpc>
                  <a:spcPts val="2800"/>
                </a:lnSpc>
              </a:pPr>
              <a:endParaRPr lang="en-US" sz="3499" spc="55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endParaRPr>
            </a:p>
          </p:txBody>
        </p:sp>
      </p:grpSp>
      <p:sp>
        <p:nvSpPr>
          <p:cNvPr id="10" name="Freeform 10"/>
          <p:cNvSpPr/>
          <p:nvPr/>
        </p:nvSpPr>
        <p:spPr>
          <a:xfrm>
            <a:off x="15902652" y="9528711"/>
            <a:ext cx="2385348" cy="758289"/>
          </a:xfrm>
          <a:custGeom>
            <a:avLst/>
            <a:gdLst/>
            <a:ahLst/>
            <a:cxnLst/>
            <a:rect l="l" t="t" r="r" b="b"/>
            <a:pathLst>
              <a:path w="2385348" h="758289">
                <a:moveTo>
                  <a:pt x="0" y="0"/>
                </a:moveTo>
                <a:lnTo>
                  <a:pt x="2385348" y="0"/>
                </a:lnTo>
                <a:lnTo>
                  <a:pt x="2385348" y="758289"/>
                </a:lnTo>
                <a:lnTo>
                  <a:pt x="0" y="7582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40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842097" y="1342092"/>
            <a:ext cx="14603806" cy="8668190"/>
          </a:xfrm>
          <a:custGeom>
            <a:avLst/>
            <a:gdLst/>
            <a:ahLst/>
            <a:cxnLst/>
            <a:rect l="l" t="t" r="r" b="b"/>
            <a:pathLst>
              <a:path w="14603806" h="8668190">
                <a:moveTo>
                  <a:pt x="0" y="0"/>
                </a:moveTo>
                <a:lnTo>
                  <a:pt x="14603806" y="0"/>
                </a:lnTo>
                <a:lnTo>
                  <a:pt x="14603806" y="8668190"/>
                </a:lnTo>
                <a:lnTo>
                  <a:pt x="0" y="86681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39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420517" y="2293"/>
            <a:ext cx="11446966" cy="1339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80"/>
              </a:lnSpc>
              <a:spcBef>
                <a:spcPct val="0"/>
              </a:spcBef>
            </a:pPr>
            <a:r>
              <a:rPr lang="en-US" sz="7754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Algorithm &amp; Deployment </a:t>
            </a:r>
          </a:p>
        </p:txBody>
      </p:sp>
      <p:sp>
        <p:nvSpPr>
          <p:cNvPr id="4" name="Freeform 4"/>
          <p:cNvSpPr/>
          <p:nvPr/>
        </p:nvSpPr>
        <p:spPr>
          <a:xfrm>
            <a:off x="16078200" y="9639300"/>
            <a:ext cx="2232546" cy="647700"/>
          </a:xfrm>
          <a:custGeom>
            <a:avLst/>
            <a:gdLst/>
            <a:ahLst/>
            <a:cxnLst/>
            <a:rect l="l" t="t" r="r" b="b"/>
            <a:pathLst>
              <a:path w="2385348" h="758289">
                <a:moveTo>
                  <a:pt x="0" y="0"/>
                </a:moveTo>
                <a:lnTo>
                  <a:pt x="2385348" y="0"/>
                </a:lnTo>
                <a:lnTo>
                  <a:pt x="2385348" y="758289"/>
                </a:lnTo>
                <a:lnTo>
                  <a:pt x="0" y="7582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735</Words>
  <Application>Microsoft Office PowerPoint</Application>
  <PresentationFormat>Custom</PresentationFormat>
  <Paragraphs>102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Telegraf</vt:lpstr>
      <vt:lpstr>IBM Plex Sans</vt:lpstr>
      <vt:lpstr>Calibri</vt:lpstr>
      <vt:lpstr>Canva Sans</vt:lpstr>
      <vt:lpstr>Arial</vt:lpstr>
      <vt:lpstr>Gagalin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Mental HealthTherapist</dc:title>
  <cp:lastModifiedBy>Bidisha Biswas</cp:lastModifiedBy>
  <cp:revision>2</cp:revision>
  <dcterms:created xsi:type="dcterms:W3CDTF">2006-08-16T00:00:00Z</dcterms:created>
  <dcterms:modified xsi:type="dcterms:W3CDTF">2026-01-24T06:29:24Z</dcterms:modified>
  <dc:identifier>DAG--I5BitQ</dc:identifier>
</cp:coreProperties>
</file>

<file path=docProps/thumbnail.jpeg>
</file>